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45"/>
  </p:notesMasterIdLst>
  <p:sldIdLst>
    <p:sldId id="257" r:id="rId2"/>
    <p:sldId id="259" r:id="rId3"/>
    <p:sldId id="304" r:id="rId4"/>
    <p:sldId id="305" r:id="rId5"/>
    <p:sldId id="260" r:id="rId6"/>
    <p:sldId id="261" r:id="rId7"/>
    <p:sldId id="262" r:id="rId8"/>
    <p:sldId id="263" r:id="rId9"/>
    <p:sldId id="266" r:id="rId10"/>
    <p:sldId id="265" r:id="rId11"/>
    <p:sldId id="268" r:id="rId12"/>
    <p:sldId id="267" r:id="rId13"/>
    <p:sldId id="282" r:id="rId14"/>
    <p:sldId id="269" r:id="rId15"/>
    <p:sldId id="288" r:id="rId16"/>
    <p:sldId id="280" r:id="rId17"/>
    <p:sldId id="290" r:id="rId18"/>
    <p:sldId id="291" r:id="rId19"/>
    <p:sldId id="271" r:id="rId20"/>
    <p:sldId id="270" r:id="rId21"/>
    <p:sldId id="279" r:id="rId22"/>
    <p:sldId id="283" r:id="rId23"/>
    <p:sldId id="274" r:id="rId24"/>
    <p:sldId id="303" r:id="rId25"/>
    <p:sldId id="281" r:id="rId26"/>
    <p:sldId id="285" r:id="rId27"/>
    <p:sldId id="286" r:id="rId28"/>
    <p:sldId id="287" r:id="rId29"/>
    <p:sldId id="289" r:id="rId30"/>
    <p:sldId id="276" r:id="rId31"/>
    <p:sldId id="277" r:id="rId32"/>
    <p:sldId id="284" r:id="rId33"/>
    <p:sldId id="293" r:id="rId34"/>
    <p:sldId id="294" r:id="rId35"/>
    <p:sldId id="295" r:id="rId36"/>
    <p:sldId id="296" r:id="rId37"/>
    <p:sldId id="297" r:id="rId38"/>
    <p:sldId id="298" r:id="rId39"/>
    <p:sldId id="299" r:id="rId40"/>
    <p:sldId id="300" r:id="rId41"/>
    <p:sldId id="301" r:id="rId42"/>
    <p:sldId id="302" r:id="rId43"/>
    <p:sldId id="292" r:id="rId44"/>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CDB14-32BD-4BF0-89FB-C04ECDC93940}"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GB"/>
        </a:p>
      </dgm:t>
    </dgm:pt>
    <dgm:pt modelId="{F6CD5AB1-8A8F-4102-ACB5-537CBB03C81D}">
      <dgm:prSet phldrT="[Text]"/>
      <dgm:spPr>
        <a:solidFill>
          <a:schemeClr val="accent2">
            <a:lumMod val="40000"/>
            <a:lumOff val="60000"/>
          </a:schemeClr>
        </a:solidFill>
      </dgm:spPr>
      <dgm:t>
        <a:bodyPr/>
        <a:lstStyle/>
        <a:p>
          <a:r>
            <a:rPr lang="en-GB" dirty="0">
              <a:solidFill>
                <a:sysClr val="windowText" lastClr="000000"/>
              </a:solidFill>
            </a:rPr>
            <a:t>Built-in</a:t>
          </a:r>
        </a:p>
      </dgm:t>
    </dgm:pt>
    <dgm:pt modelId="{B32F590C-5294-4425-8C6F-0550098FF33A}" type="parTrans" cxnId="{5E5F8D64-6383-45BF-BC7E-4EA977C347AD}">
      <dgm:prSet/>
      <dgm:spPr/>
      <dgm:t>
        <a:bodyPr/>
        <a:lstStyle/>
        <a:p>
          <a:endParaRPr lang="en-GB">
            <a:solidFill>
              <a:sysClr val="windowText" lastClr="000000"/>
            </a:solidFill>
          </a:endParaRPr>
        </a:p>
      </dgm:t>
    </dgm:pt>
    <dgm:pt modelId="{29F75D67-DB00-4BA8-8720-B02CEEDEDA00}" type="sibTrans" cxnId="{5E5F8D64-6383-45BF-BC7E-4EA977C347AD}">
      <dgm:prSet/>
      <dgm:spPr/>
      <dgm:t>
        <a:bodyPr/>
        <a:lstStyle/>
        <a:p>
          <a:endParaRPr lang="en-GB">
            <a:solidFill>
              <a:sysClr val="windowText" lastClr="000000"/>
            </a:solidFill>
          </a:endParaRPr>
        </a:p>
      </dgm:t>
    </dgm:pt>
    <dgm:pt modelId="{6017613F-4083-4FAC-A591-8B1790AE3D06}">
      <dgm:prSet phldrT="[Text]"/>
      <dgm:spPr>
        <a:solidFill>
          <a:schemeClr val="accent3"/>
        </a:solidFill>
      </dgm:spPr>
      <dgm:t>
        <a:bodyPr/>
        <a:lstStyle/>
        <a:p>
          <a:r>
            <a:rPr lang="en-GB" dirty="0">
              <a:solidFill>
                <a:sysClr val="windowText" lastClr="000000"/>
              </a:solidFill>
            </a:rPr>
            <a:t>Global</a:t>
          </a:r>
        </a:p>
      </dgm:t>
    </dgm:pt>
    <dgm:pt modelId="{E618599F-55D0-462F-963C-C323EE623B72}" type="parTrans" cxnId="{0BF0979B-99D2-4164-87CB-21669C810316}">
      <dgm:prSet/>
      <dgm:spPr/>
      <dgm:t>
        <a:bodyPr/>
        <a:lstStyle/>
        <a:p>
          <a:endParaRPr lang="en-GB">
            <a:solidFill>
              <a:sysClr val="windowText" lastClr="000000"/>
            </a:solidFill>
          </a:endParaRPr>
        </a:p>
      </dgm:t>
    </dgm:pt>
    <dgm:pt modelId="{6C952B1C-36FE-4FE4-ABBF-DC4591F1B661}" type="sibTrans" cxnId="{0BF0979B-99D2-4164-87CB-21669C810316}">
      <dgm:prSet/>
      <dgm:spPr/>
      <dgm:t>
        <a:bodyPr/>
        <a:lstStyle/>
        <a:p>
          <a:endParaRPr lang="en-GB">
            <a:solidFill>
              <a:sysClr val="windowText" lastClr="000000"/>
            </a:solidFill>
          </a:endParaRPr>
        </a:p>
      </dgm:t>
    </dgm:pt>
    <dgm:pt modelId="{B44557DA-7DAC-49FF-B9FE-340564883C54}">
      <dgm:prSet phldrT="[Text]"/>
      <dgm:spPr>
        <a:solidFill>
          <a:schemeClr val="accent1">
            <a:lumMod val="40000"/>
            <a:lumOff val="60000"/>
          </a:schemeClr>
        </a:solidFill>
      </dgm:spPr>
      <dgm:t>
        <a:bodyPr/>
        <a:lstStyle/>
        <a:p>
          <a:r>
            <a:rPr lang="en-GB" dirty="0">
              <a:solidFill>
                <a:sysClr val="windowText" lastClr="000000"/>
              </a:solidFill>
            </a:rPr>
            <a:t>Local</a:t>
          </a:r>
        </a:p>
      </dgm:t>
    </dgm:pt>
    <dgm:pt modelId="{B7B9D910-6968-4232-8D9A-A4FC8D59519D}" type="parTrans" cxnId="{FFA5A7BA-A190-469D-BCA7-A348CBC0FC7E}">
      <dgm:prSet/>
      <dgm:spPr/>
      <dgm:t>
        <a:bodyPr/>
        <a:lstStyle/>
        <a:p>
          <a:endParaRPr lang="en-GB">
            <a:solidFill>
              <a:sysClr val="windowText" lastClr="000000"/>
            </a:solidFill>
          </a:endParaRPr>
        </a:p>
      </dgm:t>
    </dgm:pt>
    <dgm:pt modelId="{4EC7AE8E-75AC-4892-948F-BA071B7F413E}" type="sibTrans" cxnId="{FFA5A7BA-A190-469D-BCA7-A348CBC0FC7E}">
      <dgm:prSet/>
      <dgm:spPr/>
      <dgm:t>
        <a:bodyPr/>
        <a:lstStyle/>
        <a:p>
          <a:endParaRPr lang="en-GB">
            <a:solidFill>
              <a:sysClr val="windowText" lastClr="000000"/>
            </a:solidFill>
          </a:endParaRPr>
        </a:p>
      </dgm:t>
    </dgm:pt>
    <dgm:pt modelId="{4D0D9768-C47E-48B7-98FD-86CA5BE526C5}" type="pres">
      <dgm:prSet presAssocID="{A08CDB14-32BD-4BF0-89FB-C04ECDC93940}" presName="Name0" presStyleCnt="0">
        <dgm:presLayoutVars>
          <dgm:chMax val="7"/>
          <dgm:resizeHandles val="exact"/>
        </dgm:presLayoutVars>
      </dgm:prSet>
      <dgm:spPr/>
    </dgm:pt>
    <dgm:pt modelId="{7765686A-F28C-464B-8BA2-59259C6758D2}" type="pres">
      <dgm:prSet presAssocID="{A08CDB14-32BD-4BF0-89FB-C04ECDC93940}" presName="comp1" presStyleCnt="0"/>
      <dgm:spPr/>
    </dgm:pt>
    <dgm:pt modelId="{1F9496B4-5163-4B9E-B1C9-C22020C15E32}" type="pres">
      <dgm:prSet presAssocID="{A08CDB14-32BD-4BF0-89FB-C04ECDC93940}" presName="circle1" presStyleLbl="node1" presStyleIdx="0" presStyleCnt="3"/>
      <dgm:spPr/>
    </dgm:pt>
    <dgm:pt modelId="{AAEBDDA3-CE2B-43B1-BA2C-78895C3AB98B}" type="pres">
      <dgm:prSet presAssocID="{A08CDB14-32BD-4BF0-89FB-C04ECDC93940}" presName="c1text" presStyleLbl="node1" presStyleIdx="0" presStyleCnt="3">
        <dgm:presLayoutVars>
          <dgm:bulletEnabled val="1"/>
        </dgm:presLayoutVars>
      </dgm:prSet>
      <dgm:spPr/>
    </dgm:pt>
    <dgm:pt modelId="{0DB034C8-127D-4F04-9C95-7C8CC33A63F6}" type="pres">
      <dgm:prSet presAssocID="{A08CDB14-32BD-4BF0-89FB-C04ECDC93940}" presName="comp2" presStyleCnt="0"/>
      <dgm:spPr/>
    </dgm:pt>
    <dgm:pt modelId="{B2CAA433-936F-432F-BD82-A2D953AE28A0}" type="pres">
      <dgm:prSet presAssocID="{A08CDB14-32BD-4BF0-89FB-C04ECDC93940}" presName="circle2" presStyleLbl="node1" presStyleIdx="1" presStyleCnt="3"/>
      <dgm:spPr/>
    </dgm:pt>
    <dgm:pt modelId="{99642B7A-AB36-442A-8D3D-849FDEEEDD99}" type="pres">
      <dgm:prSet presAssocID="{A08CDB14-32BD-4BF0-89FB-C04ECDC93940}" presName="c2text" presStyleLbl="node1" presStyleIdx="1" presStyleCnt="3">
        <dgm:presLayoutVars>
          <dgm:bulletEnabled val="1"/>
        </dgm:presLayoutVars>
      </dgm:prSet>
      <dgm:spPr/>
    </dgm:pt>
    <dgm:pt modelId="{1456E809-79A6-4565-A1EB-E179247760E9}" type="pres">
      <dgm:prSet presAssocID="{A08CDB14-32BD-4BF0-89FB-C04ECDC93940}" presName="comp3" presStyleCnt="0"/>
      <dgm:spPr/>
    </dgm:pt>
    <dgm:pt modelId="{4F1C0425-0442-4C21-A15F-18D1DC8AED6D}" type="pres">
      <dgm:prSet presAssocID="{A08CDB14-32BD-4BF0-89FB-C04ECDC93940}" presName="circle3" presStyleLbl="node1" presStyleIdx="2" presStyleCnt="3"/>
      <dgm:spPr/>
    </dgm:pt>
    <dgm:pt modelId="{F790BCEE-65CE-40DB-B2B0-6A9BA75E0778}" type="pres">
      <dgm:prSet presAssocID="{A08CDB14-32BD-4BF0-89FB-C04ECDC93940}" presName="c3text" presStyleLbl="node1" presStyleIdx="2" presStyleCnt="3">
        <dgm:presLayoutVars>
          <dgm:bulletEnabled val="1"/>
        </dgm:presLayoutVars>
      </dgm:prSet>
      <dgm:spPr/>
    </dgm:pt>
  </dgm:ptLst>
  <dgm:cxnLst>
    <dgm:cxn modelId="{6F31A81C-D9D0-4F8A-888F-711946511769}" type="presOf" srcId="{6017613F-4083-4FAC-A591-8B1790AE3D06}" destId="{99642B7A-AB36-442A-8D3D-849FDEEEDD99}" srcOrd="1" destOrd="0" presId="urn:microsoft.com/office/officeart/2005/8/layout/venn2"/>
    <dgm:cxn modelId="{1A0B1D2F-5708-491C-89A1-83BF71CADD4C}" type="presOf" srcId="{F6CD5AB1-8A8F-4102-ACB5-537CBB03C81D}" destId="{1F9496B4-5163-4B9E-B1C9-C22020C15E32}" srcOrd="0" destOrd="0" presId="urn:microsoft.com/office/officeart/2005/8/layout/venn2"/>
    <dgm:cxn modelId="{5E5F8D64-6383-45BF-BC7E-4EA977C347AD}" srcId="{A08CDB14-32BD-4BF0-89FB-C04ECDC93940}" destId="{F6CD5AB1-8A8F-4102-ACB5-537CBB03C81D}" srcOrd="0" destOrd="0" parTransId="{B32F590C-5294-4425-8C6F-0550098FF33A}" sibTransId="{29F75D67-DB00-4BA8-8720-B02CEEDEDA00}"/>
    <dgm:cxn modelId="{AB62B796-872B-4338-86DC-545F4932B12C}" type="presOf" srcId="{F6CD5AB1-8A8F-4102-ACB5-537CBB03C81D}" destId="{AAEBDDA3-CE2B-43B1-BA2C-78895C3AB98B}" srcOrd="1" destOrd="0" presId="urn:microsoft.com/office/officeart/2005/8/layout/venn2"/>
    <dgm:cxn modelId="{0BF0979B-99D2-4164-87CB-21669C810316}" srcId="{A08CDB14-32BD-4BF0-89FB-C04ECDC93940}" destId="{6017613F-4083-4FAC-A591-8B1790AE3D06}" srcOrd="1" destOrd="0" parTransId="{E618599F-55D0-462F-963C-C323EE623B72}" sibTransId="{6C952B1C-36FE-4FE4-ABBF-DC4591F1B661}"/>
    <dgm:cxn modelId="{B730089E-08AE-4835-B078-E30BAC9E788C}" type="presOf" srcId="{6017613F-4083-4FAC-A591-8B1790AE3D06}" destId="{B2CAA433-936F-432F-BD82-A2D953AE28A0}" srcOrd="0" destOrd="0" presId="urn:microsoft.com/office/officeart/2005/8/layout/venn2"/>
    <dgm:cxn modelId="{0C1696A1-5530-4564-8302-01614C680D7D}" type="presOf" srcId="{A08CDB14-32BD-4BF0-89FB-C04ECDC93940}" destId="{4D0D9768-C47E-48B7-98FD-86CA5BE526C5}" srcOrd="0" destOrd="0" presId="urn:microsoft.com/office/officeart/2005/8/layout/venn2"/>
    <dgm:cxn modelId="{FFA5A7BA-A190-469D-BCA7-A348CBC0FC7E}" srcId="{A08CDB14-32BD-4BF0-89FB-C04ECDC93940}" destId="{B44557DA-7DAC-49FF-B9FE-340564883C54}" srcOrd="2" destOrd="0" parTransId="{B7B9D910-6968-4232-8D9A-A4FC8D59519D}" sibTransId="{4EC7AE8E-75AC-4892-948F-BA071B7F413E}"/>
    <dgm:cxn modelId="{D2E173DE-DCFA-42F2-B71D-F5508E7CB01B}" type="presOf" srcId="{B44557DA-7DAC-49FF-B9FE-340564883C54}" destId="{F790BCEE-65CE-40DB-B2B0-6A9BA75E0778}" srcOrd="1" destOrd="0" presId="urn:microsoft.com/office/officeart/2005/8/layout/venn2"/>
    <dgm:cxn modelId="{8944E5E3-3662-487C-90EF-F577AC07F4F3}" type="presOf" srcId="{B44557DA-7DAC-49FF-B9FE-340564883C54}" destId="{4F1C0425-0442-4C21-A15F-18D1DC8AED6D}" srcOrd="0" destOrd="0" presId="urn:microsoft.com/office/officeart/2005/8/layout/venn2"/>
    <dgm:cxn modelId="{09B92E95-93D3-4701-BB3A-D39B2A737922}" type="presParOf" srcId="{4D0D9768-C47E-48B7-98FD-86CA5BE526C5}" destId="{7765686A-F28C-464B-8BA2-59259C6758D2}" srcOrd="0" destOrd="0" presId="urn:microsoft.com/office/officeart/2005/8/layout/venn2"/>
    <dgm:cxn modelId="{FDAF632C-B5C1-4C87-8D78-FB7E1C60C482}" type="presParOf" srcId="{7765686A-F28C-464B-8BA2-59259C6758D2}" destId="{1F9496B4-5163-4B9E-B1C9-C22020C15E32}" srcOrd="0" destOrd="0" presId="urn:microsoft.com/office/officeart/2005/8/layout/venn2"/>
    <dgm:cxn modelId="{2615BC1C-BB36-4579-BFAC-B81AC21CD759}" type="presParOf" srcId="{7765686A-F28C-464B-8BA2-59259C6758D2}" destId="{AAEBDDA3-CE2B-43B1-BA2C-78895C3AB98B}" srcOrd="1" destOrd="0" presId="urn:microsoft.com/office/officeart/2005/8/layout/venn2"/>
    <dgm:cxn modelId="{3F30A0AE-D81F-445B-BF18-3D5CFAA99314}" type="presParOf" srcId="{4D0D9768-C47E-48B7-98FD-86CA5BE526C5}" destId="{0DB034C8-127D-4F04-9C95-7C8CC33A63F6}" srcOrd="1" destOrd="0" presId="urn:microsoft.com/office/officeart/2005/8/layout/venn2"/>
    <dgm:cxn modelId="{3DF312A6-983D-4FD6-A656-A0E4C6102AE5}" type="presParOf" srcId="{0DB034C8-127D-4F04-9C95-7C8CC33A63F6}" destId="{B2CAA433-936F-432F-BD82-A2D953AE28A0}" srcOrd="0" destOrd="0" presId="urn:microsoft.com/office/officeart/2005/8/layout/venn2"/>
    <dgm:cxn modelId="{E01F6162-2656-40FD-B4A2-948C6496EADF}" type="presParOf" srcId="{0DB034C8-127D-4F04-9C95-7C8CC33A63F6}" destId="{99642B7A-AB36-442A-8D3D-849FDEEEDD99}" srcOrd="1" destOrd="0" presId="urn:microsoft.com/office/officeart/2005/8/layout/venn2"/>
    <dgm:cxn modelId="{D98E7DD0-7345-4C23-9F68-0EE7E1F12B1E}" type="presParOf" srcId="{4D0D9768-C47E-48B7-98FD-86CA5BE526C5}" destId="{1456E809-79A6-4565-A1EB-E179247760E9}" srcOrd="2" destOrd="0" presId="urn:microsoft.com/office/officeart/2005/8/layout/venn2"/>
    <dgm:cxn modelId="{B9A694AD-9D2D-4B26-B584-63CC5280D412}" type="presParOf" srcId="{1456E809-79A6-4565-A1EB-E179247760E9}" destId="{4F1C0425-0442-4C21-A15F-18D1DC8AED6D}" srcOrd="0" destOrd="0" presId="urn:microsoft.com/office/officeart/2005/8/layout/venn2"/>
    <dgm:cxn modelId="{C2A7D0B9-5758-4B53-ABE5-3E8A43364A44}" type="presParOf" srcId="{1456E809-79A6-4565-A1EB-E179247760E9}" destId="{F790BCEE-65CE-40DB-B2B0-6A9BA75E0778}"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496B4-5163-4B9E-B1C9-C22020C15E32}">
      <dsp:nvSpPr>
        <dsp:cNvPr id="0" name=""/>
        <dsp:cNvSpPr/>
      </dsp:nvSpPr>
      <dsp:spPr>
        <a:xfrm>
          <a:off x="525995" y="0"/>
          <a:ext cx="4459809" cy="4459809"/>
        </a:xfrm>
        <a:prstGeom prst="ellipse">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solidFill>
                <a:sysClr val="windowText" lastClr="000000"/>
              </a:solidFill>
            </a:rPr>
            <a:t>Built-in</a:t>
          </a:r>
        </a:p>
      </dsp:txBody>
      <dsp:txXfrm>
        <a:off x="1976548" y="222990"/>
        <a:ext cx="1558703" cy="668971"/>
      </dsp:txXfrm>
    </dsp:sp>
    <dsp:sp modelId="{B2CAA433-936F-432F-BD82-A2D953AE28A0}">
      <dsp:nvSpPr>
        <dsp:cNvPr id="0" name=""/>
        <dsp:cNvSpPr/>
      </dsp:nvSpPr>
      <dsp:spPr>
        <a:xfrm>
          <a:off x="1083471" y="1114952"/>
          <a:ext cx="3344856" cy="3344856"/>
        </a:xfrm>
        <a:prstGeom prst="ellipse">
          <a:avLst/>
        </a:prstGeom>
        <a:solidFill>
          <a:schemeClr val="accent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solidFill>
                <a:sysClr val="windowText" lastClr="000000"/>
              </a:solidFill>
            </a:rPr>
            <a:t>Global</a:t>
          </a:r>
        </a:p>
      </dsp:txBody>
      <dsp:txXfrm>
        <a:off x="1976548" y="1324005"/>
        <a:ext cx="1558703" cy="627160"/>
      </dsp:txXfrm>
    </dsp:sp>
    <dsp:sp modelId="{4F1C0425-0442-4C21-A15F-18D1DC8AED6D}">
      <dsp:nvSpPr>
        <dsp:cNvPr id="0" name=""/>
        <dsp:cNvSpPr/>
      </dsp:nvSpPr>
      <dsp:spPr>
        <a:xfrm>
          <a:off x="1640947" y="2229904"/>
          <a:ext cx="2229904" cy="2229904"/>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dirty="0">
              <a:solidFill>
                <a:sysClr val="windowText" lastClr="000000"/>
              </a:solidFill>
            </a:rPr>
            <a:t>Local</a:t>
          </a:r>
        </a:p>
      </dsp:txBody>
      <dsp:txXfrm>
        <a:off x="1967509" y="2787380"/>
        <a:ext cx="1576780" cy="1114952"/>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1E698-60CD-47E8-BD7D-E8B4C819D3E8}" type="datetimeFigureOut">
              <a:rPr lang="en-GB" smtClean="0"/>
              <a:t>22/10/2019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0537E3-0D94-4A01-92D9-D76ACCA118C1}" type="slidenum">
              <a:rPr lang="en-GB" smtClean="0"/>
              <a:t>‹#›</a:t>
            </a:fld>
            <a:endParaRPr lang="en-GB"/>
          </a:p>
        </p:txBody>
      </p:sp>
    </p:spTree>
    <p:extLst>
      <p:ext uri="{BB962C8B-B14F-4D97-AF65-F5344CB8AC3E}">
        <p14:creationId xmlns:p14="http://schemas.microsoft.com/office/powerpoint/2010/main" val="597272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n-GB"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6" name="Slide Number Placeholder 5">
            <a:extLst>
              <a:ext uri="{FF2B5EF4-FFF2-40B4-BE49-F238E27FC236}">
                <a16:creationId xmlns:a16="http://schemas.microsoft.com/office/drawing/2014/main" id="{7A47F3D0-41FC-4430-9F9E-1F78A18D65FE}"/>
              </a:ext>
            </a:extLst>
          </p:cNvPr>
          <p:cNvSpPr>
            <a:spLocks noGrp="1"/>
          </p:cNvSpPr>
          <p:nvPr>
            <p:ph type="sldNum" sz="quarter" idx="33"/>
          </p:nvPr>
        </p:nvSpPr>
        <p:spPr/>
        <p:txBody>
          <a:bodyPr rtlCol="0"/>
          <a:lstStyle/>
          <a:p>
            <a:fld id="{32415FDE-045E-41A0-ABC2-F5FD0B681EED}" type="slidenum">
              <a:rPr lang="en-GB" smtClean="0"/>
              <a:t>‹#›</a:t>
            </a:fld>
            <a:endParaRPr lang="en-GB"/>
          </a:p>
        </p:txBody>
      </p:sp>
      <p:sp>
        <p:nvSpPr>
          <p:cNvPr id="7" name="Footer Placeholder 6">
            <a:extLst>
              <a:ext uri="{FF2B5EF4-FFF2-40B4-BE49-F238E27FC236}">
                <a16:creationId xmlns:a16="http://schemas.microsoft.com/office/drawing/2014/main" id="{2ED798F6-1F12-46CE-9AFD-CC66555A191D}"/>
              </a:ext>
            </a:extLst>
          </p:cNvPr>
          <p:cNvSpPr>
            <a:spLocks noGrp="1"/>
          </p:cNvSpPr>
          <p:nvPr>
            <p:ph type="ftr" sz="quarter" idx="34"/>
          </p:nvPr>
        </p:nvSpPr>
        <p:spPr/>
        <p:txBody>
          <a:bodyPr rtlCol="0"/>
          <a:lstStyle/>
          <a:p>
            <a:r>
              <a:rPr lang="en-GB"/>
              <a:t>Prices: Fundamentals of Coding</a:t>
            </a:r>
            <a:endParaRPr lang="en-GB" dirty="0"/>
          </a:p>
        </p:txBody>
      </p:sp>
    </p:spTree>
    <p:extLst>
      <p:ext uri="{BB962C8B-B14F-4D97-AF65-F5344CB8AC3E}">
        <p14:creationId xmlns:p14="http://schemas.microsoft.com/office/powerpoint/2010/main" val="9243910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hank-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31C544-1372-4B34-8149-B6058B8CC577}"/>
              </a:ext>
            </a:extLst>
          </p:cNvPr>
          <p:cNvSpPr/>
          <p:nvPr/>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4" name="Rectangle 13">
            <a:extLst>
              <a:ext uri="{FF2B5EF4-FFF2-40B4-BE49-F238E27FC236}">
                <a16:creationId xmlns:a16="http://schemas.microsoft.com/office/drawing/2014/main" id="{7B2598CA-3443-4098-80E7-1F16DC9A13CC}"/>
              </a:ext>
            </a:extLst>
          </p:cNvPr>
          <p:cNvSpPr/>
          <p:nvPr/>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2" name="Picture Placeholder 11">
            <a:extLst>
              <a:ext uri="{FF2B5EF4-FFF2-40B4-BE49-F238E27FC236}">
                <a16:creationId xmlns:a16="http://schemas.microsoft.com/office/drawing/2014/main"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defRPr>
            </a:lvl1pPr>
          </a:lstStyle>
          <a:p>
            <a:pPr rtl="0"/>
            <a:r>
              <a:rPr lang="en-GB" noProof="0"/>
              <a:t>Thank You</a:t>
            </a:r>
          </a:p>
        </p:txBody>
      </p:sp>
      <p:sp>
        <p:nvSpPr>
          <p:cNvPr id="7" name="Text Placeholder 5">
            <a:extLst>
              <a:ext uri="{FF2B5EF4-FFF2-40B4-BE49-F238E27FC236}">
                <a16:creationId xmlns:a16="http://schemas.microsoft.com/office/drawing/2014/main" id="{D907C852-B0E0-4C2E-88CE-B543605961EE}"/>
              </a:ext>
            </a:extLst>
          </p:cNvPr>
          <p:cNvSpPr>
            <a:spLocks noGrp="1"/>
          </p:cNvSpPr>
          <p:nvPr>
            <p:ph type="body" sz="quarter" idx="15" hasCustomPrompt="1"/>
          </p:nvPr>
        </p:nvSpPr>
        <p:spPr>
          <a:xfrm>
            <a:off x="8034849" y="3859066"/>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Full Name</a:t>
            </a:r>
          </a:p>
        </p:txBody>
      </p:sp>
      <p:sp>
        <p:nvSpPr>
          <p:cNvPr id="8" name="Text Placeholder 6">
            <a:extLst>
              <a:ext uri="{FF2B5EF4-FFF2-40B4-BE49-F238E27FC236}">
                <a16:creationId xmlns:a16="http://schemas.microsoft.com/office/drawing/2014/main" id="{D84C0BEF-F601-4B10-8AEE-4859FE996B34}"/>
              </a:ext>
            </a:extLst>
          </p:cNvPr>
          <p:cNvSpPr>
            <a:spLocks noGrp="1"/>
          </p:cNvSpPr>
          <p:nvPr>
            <p:ph type="body" sz="quarter" idx="16" hasCustomPrompt="1"/>
          </p:nvPr>
        </p:nvSpPr>
        <p:spPr>
          <a:xfrm>
            <a:off x="8034849" y="4220189"/>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Phone Number</a:t>
            </a:r>
          </a:p>
        </p:txBody>
      </p:sp>
      <p:sp>
        <p:nvSpPr>
          <p:cNvPr id="9" name="Text Placeholder 7">
            <a:extLst>
              <a:ext uri="{FF2B5EF4-FFF2-40B4-BE49-F238E27FC236}">
                <a16:creationId xmlns:a16="http://schemas.microsoft.com/office/drawing/2014/main" id="{83A6EF9B-EF2F-4949-9CC4-C16BF8DC85A0}"/>
              </a:ext>
            </a:extLst>
          </p:cNvPr>
          <p:cNvSpPr>
            <a:spLocks noGrp="1"/>
          </p:cNvSpPr>
          <p:nvPr>
            <p:ph type="body" sz="quarter" idx="17" hasCustomPrompt="1"/>
          </p:nvPr>
        </p:nvSpPr>
        <p:spPr>
          <a:xfrm>
            <a:off x="8034849" y="4581312"/>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Email or Social Media Handle</a:t>
            </a:r>
          </a:p>
        </p:txBody>
      </p:sp>
      <p:sp>
        <p:nvSpPr>
          <p:cNvPr id="10" name="Text Placeholder 8">
            <a:extLst>
              <a:ext uri="{FF2B5EF4-FFF2-40B4-BE49-F238E27FC236}">
                <a16:creationId xmlns:a16="http://schemas.microsoft.com/office/drawing/2014/main" id="{BE8CA170-9CA9-448E-B07A-E01AB84F7FD3}"/>
              </a:ext>
            </a:extLst>
          </p:cNvPr>
          <p:cNvSpPr>
            <a:spLocks noGrp="1"/>
          </p:cNvSpPr>
          <p:nvPr>
            <p:ph type="body" sz="quarter" idx="18" hasCustomPrompt="1"/>
          </p:nvPr>
        </p:nvSpPr>
        <p:spPr>
          <a:xfrm>
            <a:off x="8034849" y="4942435"/>
            <a:ext cx="3521514" cy="288000"/>
          </a:xfrm>
        </p:spPr>
        <p:txBody>
          <a:bodyPr rtlCol="0"/>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Company Website</a:t>
            </a:r>
          </a:p>
        </p:txBody>
      </p:sp>
    </p:spTree>
    <p:extLst>
      <p:ext uri="{BB962C8B-B14F-4D97-AF65-F5344CB8AC3E}">
        <p14:creationId xmlns:p14="http://schemas.microsoft.com/office/powerpoint/2010/main" val="28542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n-GB"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sz="2000">
                <a:solidFill>
                  <a:schemeClr val="tx1">
                    <a:lumMod val="75000"/>
                    <a:lumOff val="25000"/>
                  </a:schemeClr>
                </a:solidFill>
                <a:latin typeface="Calibri" panose="020F0502020204030204" pitchFamily="34" charset="0"/>
              </a:defRPr>
            </a:lvl1pPr>
            <a:lvl2pPr>
              <a:defRPr sz="1800">
                <a:solidFill>
                  <a:schemeClr val="tx1">
                    <a:lumMod val="75000"/>
                    <a:lumOff val="25000"/>
                  </a:schemeClr>
                </a:solidFill>
                <a:latin typeface="Calibri" panose="020F0502020204030204" pitchFamily="34" charset="0"/>
              </a:defRPr>
            </a:lvl2pPr>
            <a:lvl3pPr>
              <a:defRPr sz="1600">
                <a:solidFill>
                  <a:schemeClr val="tx1">
                    <a:lumMod val="75000"/>
                    <a:lumOff val="25000"/>
                  </a:schemeClr>
                </a:solidFill>
                <a:latin typeface="Calibri" panose="020F0502020204030204" pitchFamily="34" charset="0"/>
              </a:defRPr>
            </a:lvl3pPr>
            <a:lvl4pPr>
              <a:defRPr sz="1600">
                <a:solidFill>
                  <a:schemeClr val="tx1">
                    <a:lumMod val="75000"/>
                    <a:lumOff val="25000"/>
                  </a:schemeClr>
                </a:solidFill>
                <a:latin typeface="Calibri" panose="020F0502020204030204" pitchFamily="34" charset="0"/>
              </a:defRPr>
            </a:lvl4pPr>
            <a:lvl5pPr>
              <a:defRPr sz="1600">
                <a:solidFill>
                  <a:schemeClr val="tx1">
                    <a:lumMod val="75000"/>
                    <a:lumOff val="25000"/>
                  </a:schemeClr>
                </a:solidFill>
                <a:latin typeface="Calibri" panose="020F0502020204030204" pitchFamily="34" charset="0"/>
              </a:defRPr>
            </a:lvl5pPr>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r>
              <a:rPr lang="en-GB"/>
              <a:t>Prices: Fundamentals of Coding</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fld id="{32415FDE-045E-41A0-ABC2-F5FD0B681EED}" type="slidenum">
              <a:rPr lang="en-GB" smtClean="0"/>
              <a:t>‹#›</a:t>
            </a:fld>
            <a:endParaRPr lang="en-GB"/>
          </a:p>
        </p:txBody>
      </p:sp>
    </p:spTree>
    <p:extLst>
      <p:ext uri="{BB962C8B-B14F-4D97-AF65-F5344CB8AC3E}">
        <p14:creationId xmlns:p14="http://schemas.microsoft.com/office/powerpoint/2010/main" val="40820989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n-GB"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r>
              <a:rPr lang="en-GB"/>
              <a:t>Prices: Fundamentals of Coding</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fld id="{32415FDE-045E-41A0-ABC2-F5FD0B681EED}" type="slidenum">
              <a:rPr lang="en-GB" smtClean="0"/>
              <a:t>‹#›</a:t>
            </a:fld>
            <a:endParaRPr lang="en-GB"/>
          </a:p>
        </p:txBody>
      </p:sp>
    </p:spTree>
    <p:extLst>
      <p:ext uri="{BB962C8B-B14F-4D97-AF65-F5344CB8AC3E}">
        <p14:creationId xmlns:p14="http://schemas.microsoft.com/office/powerpoint/2010/main" val="1483666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r>
              <a:rPr lang="en-GB"/>
              <a:t>Prices: Fundamentals of Coding</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fld id="{32415FDE-045E-41A0-ABC2-F5FD0B681EED}" type="slidenum">
              <a:rPr lang="en-GB" smtClean="0"/>
              <a:t>‹#›</a:t>
            </a:fld>
            <a:endParaRPr lang="en-GB"/>
          </a:p>
        </p:txBody>
      </p:sp>
    </p:spTree>
    <p:extLst>
      <p:ext uri="{BB962C8B-B14F-4D97-AF65-F5344CB8AC3E}">
        <p14:creationId xmlns:p14="http://schemas.microsoft.com/office/powerpoint/2010/main" val="1986941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r>
              <a:rPr lang="en-GB"/>
              <a:t>Prices: Fundamentals of Coding</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fld id="{32415FDE-045E-41A0-ABC2-F5FD0B681EED}" type="slidenum">
              <a:rPr lang="en-GB" smtClean="0"/>
              <a:t>‹#›</a:t>
            </a:fld>
            <a:endParaRPr lang="en-GB"/>
          </a:p>
        </p:txBody>
      </p:sp>
    </p:spTree>
    <p:extLst>
      <p:ext uri="{BB962C8B-B14F-4D97-AF65-F5344CB8AC3E}">
        <p14:creationId xmlns:p14="http://schemas.microsoft.com/office/powerpoint/2010/main" val="384865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r>
              <a:rPr lang="en-GB"/>
              <a:t>Prices: Fundamentals of Coding</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1727656" y="6277243"/>
            <a:ext cx="464344" cy="400188"/>
          </a:xfrm>
        </p:spPr>
        <p:txBody>
          <a:bodyPr rtlCol="0"/>
          <a:lstStyle/>
          <a:p>
            <a:fld id="{32415FDE-045E-41A0-ABC2-F5FD0B681EED}" type="slidenum">
              <a:rPr lang="en-GB" smtClean="0"/>
              <a:t>‹#›</a:t>
            </a:fld>
            <a:endParaRPr lang="en-GB"/>
          </a:p>
        </p:txBody>
      </p:sp>
    </p:spTree>
    <p:extLst>
      <p:ext uri="{BB962C8B-B14F-4D97-AF65-F5344CB8AC3E}">
        <p14:creationId xmlns:p14="http://schemas.microsoft.com/office/powerpoint/2010/main" val="2600336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rtlCol="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defRPr>
            </a:lvl1pPr>
          </a:lstStyle>
          <a:p>
            <a:pPr rtl="0"/>
            <a:r>
              <a:rPr lang="en-GB" noProof="0" dirty="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130300" y="52504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7" name="Text Placeholder 6">
            <a:extLst>
              <a:ext uri="{FF2B5EF4-FFF2-40B4-BE49-F238E27FC236}">
                <a16:creationId xmlns:a16="http://schemas.microsoft.com/office/drawing/2014/main" id="{B133CEF5-8165-4B67-83F6-E99047D3FA8B}"/>
              </a:ext>
            </a:extLst>
          </p:cNvPr>
          <p:cNvSpPr>
            <a:spLocks noGrp="1"/>
          </p:cNvSpPr>
          <p:nvPr>
            <p:ph type="body" sz="quarter" idx="11" hasCustomPrompt="1"/>
          </p:nvPr>
        </p:nvSpPr>
        <p:spPr>
          <a:xfrm>
            <a:off x="9596438" y="128588"/>
            <a:ext cx="1431925" cy="425450"/>
          </a:xfrm>
        </p:spPr>
        <p:txBody>
          <a:bodyPr/>
          <a:lstStyle>
            <a:lvl1pPr marL="0" indent="0">
              <a:buNone/>
              <a:defRPr/>
            </a:lvl1pPr>
          </a:lstStyle>
          <a:p>
            <a:pPr lvl="0"/>
            <a:r>
              <a:rPr lang="en-US" dirty="0"/>
              <a:t>Author</a:t>
            </a:r>
            <a:endParaRPr lang="en-GB" dirty="0"/>
          </a:p>
        </p:txBody>
      </p:sp>
    </p:spTree>
    <p:extLst>
      <p:ext uri="{BB962C8B-B14F-4D97-AF65-F5344CB8AC3E}">
        <p14:creationId xmlns:p14="http://schemas.microsoft.com/office/powerpoint/2010/main" val="40879760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defRPr>
            </a:lvl1pPr>
          </a:lstStyle>
          <a:p>
            <a:pPr rtl="0"/>
            <a:r>
              <a:rPr lang="en-GB"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607300" y="4386894"/>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r>
              <a:rPr lang="en-GB"/>
              <a:t>Prices: Fundamentals of Coding</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fld id="{32415FDE-045E-41A0-ABC2-F5FD0B681EED}" type="slidenum">
              <a:rPr lang="en-GB" smtClean="0"/>
              <a:t>‹#›</a:t>
            </a:fld>
            <a:endParaRPr lang="en-GB"/>
          </a:p>
        </p:txBody>
      </p:sp>
    </p:spTree>
    <p:extLst>
      <p:ext uri="{BB962C8B-B14F-4D97-AF65-F5344CB8AC3E}">
        <p14:creationId xmlns:p14="http://schemas.microsoft.com/office/powerpoint/2010/main" val="1365357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rtlCol="0">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rtlCol="0" anchor="t"/>
          <a:lstStyle>
            <a:lvl1pPr algn="l">
              <a:lnSpc>
                <a:spcPts val="4000"/>
              </a:lnSpc>
              <a:defRPr sz="5000" b="1" spc="-300">
                <a:solidFill>
                  <a:schemeClr val="bg1">
                    <a:lumMod val="95000"/>
                  </a:schemeClr>
                </a:solidFill>
              </a:defRPr>
            </a:lvl1pPr>
          </a:lstStyle>
          <a:p>
            <a:pPr rtl="0"/>
            <a:r>
              <a:rPr lang="en-GB" noProof="0"/>
              <a:t>Click to edit divider slide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4048124" y="3795246"/>
            <a:ext cx="4000500" cy="997905"/>
          </a:xfrm>
          <a:noFill/>
        </p:spPr>
        <p:txBody>
          <a:bodyPr lIns="0" tIns="0" rIns="0" bIns="0" rtlCol="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Footer Placeholder 3">
            <a:extLst>
              <a:ext uri="{FF2B5EF4-FFF2-40B4-BE49-F238E27FC236}">
                <a16:creationId xmlns:a16="http://schemas.microsoft.com/office/drawing/2014/main" id="{734B1E83-6080-4D35-A216-8E5C399023B2}"/>
              </a:ext>
            </a:extLst>
          </p:cNvPr>
          <p:cNvSpPr>
            <a:spLocks noGrp="1"/>
          </p:cNvSpPr>
          <p:nvPr>
            <p:ph type="ftr" sz="quarter" idx="11"/>
          </p:nvPr>
        </p:nvSpPr>
        <p:spPr/>
        <p:txBody>
          <a:bodyPr rtlCol="0"/>
          <a:lstStyle/>
          <a:p>
            <a:r>
              <a:rPr lang="en-GB"/>
              <a:t>Prices: Fundamentals of Coding</a:t>
            </a:r>
          </a:p>
        </p:txBody>
      </p:sp>
      <p:sp>
        <p:nvSpPr>
          <p:cNvPr id="5" name="Slide Number Placeholder 4">
            <a:extLst>
              <a:ext uri="{FF2B5EF4-FFF2-40B4-BE49-F238E27FC236}">
                <a16:creationId xmlns:a16="http://schemas.microsoft.com/office/drawing/2014/main" id="{0DE95353-8EE1-49C9-ADAC-E76BD49D222D}"/>
              </a:ext>
            </a:extLst>
          </p:cNvPr>
          <p:cNvSpPr>
            <a:spLocks noGrp="1"/>
          </p:cNvSpPr>
          <p:nvPr>
            <p:ph type="sldNum" sz="quarter" idx="12"/>
          </p:nvPr>
        </p:nvSpPr>
        <p:spPr/>
        <p:txBody>
          <a:bodyPr rtlCol="0"/>
          <a:lstStyle/>
          <a:p>
            <a:fld id="{32415FDE-045E-41A0-ABC2-F5FD0B681EED}" type="slidenum">
              <a:rPr lang="en-GB" smtClean="0"/>
              <a:t>‹#›</a:t>
            </a:fld>
            <a:endParaRPr lang="en-GB"/>
          </a:p>
        </p:txBody>
      </p:sp>
    </p:spTree>
    <p:extLst>
      <p:ext uri="{BB962C8B-B14F-4D97-AF65-F5344CB8AC3E}">
        <p14:creationId xmlns:p14="http://schemas.microsoft.com/office/powerpoint/2010/main" val="3256306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r>
              <a:rPr lang="en-GB"/>
              <a:t>Prices: Fundamentals of Coding</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fld id="{32415FDE-045E-41A0-ABC2-F5FD0B681EED}" type="slidenum">
              <a:rPr lang="en-GB" smtClean="0"/>
              <a:t>‹#›</a:t>
            </a:fld>
            <a:endParaRPr lang="en-GB"/>
          </a:p>
        </p:txBody>
      </p:sp>
    </p:spTree>
    <p:extLst>
      <p:ext uri="{BB962C8B-B14F-4D97-AF65-F5344CB8AC3E}">
        <p14:creationId xmlns:p14="http://schemas.microsoft.com/office/powerpoint/2010/main" val="2716436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r>
              <a:rPr lang="en-GB"/>
              <a:t>Prices: Fundamentals of Coding</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fld id="{32415FDE-045E-41A0-ABC2-F5FD0B681EED}" type="slidenum">
              <a:rPr lang="en-GB" smtClean="0"/>
              <a:t>‹#›</a:t>
            </a:fld>
            <a:endParaRPr lang="en-GB"/>
          </a:p>
        </p:txBody>
      </p:sp>
    </p:spTree>
    <p:extLst>
      <p:ext uri="{BB962C8B-B14F-4D97-AF65-F5344CB8AC3E}">
        <p14:creationId xmlns:p14="http://schemas.microsoft.com/office/powerpoint/2010/main" val="410068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5472000" cy="432000"/>
          </a:xfrm>
        </p:spPr>
        <p:txBody>
          <a:bodyPr rtlCol="0"/>
          <a:lstStyle>
            <a:lvl1pPr>
              <a:defRPr>
                <a:solidFill>
                  <a:schemeClr val="tx1">
                    <a:lumMod val="75000"/>
                    <a:lumOff val="25000"/>
                  </a:schemeClr>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31801" y="1008000"/>
            <a:ext cx="5472000"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1566"/>
            <a:ext cx="5472000" cy="4680434"/>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r>
              <a:rPr lang="en-GB"/>
              <a:t>Prices: Fundamentals of Coding</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fld id="{32415FDE-045E-41A0-ABC2-F5FD0B681EED}" type="slidenum">
              <a:rPr lang="en-GB" smtClean="0"/>
              <a:t>‹#›</a:t>
            </a:fld>
            <a:endParaRPr lang="en-GB"/>
          </a:p>
        </p:txBody>
      </p:sp>
      <p:sp>
        <p:nvSpPr>
          <p:cNvPr id="8" name="Picture Placeholder 7">
            <a:extLst>
              <a:ext uri="{FF2B5EF4-FFF2-40B4-BE49-F238E27FC236}">
                <a16:creationId xmlns:a16="http://schemas.microsoft.com/office/drawing/2014/main"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9" name="Picture Placeholder 8">
            <a:extLst>
              <a:ext uri="{FF2B5EF4-FFF2-40B4-BE49-F238E27FC236}">
                <a16:creationId xmlns:a16="http://schemas.microsoft.com/office/drawing/2014/main"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rtlCol="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Tree>
    <p:extLst>
      <p:ext uri="{BB962C8B-B14F-4D97-AF65-F5344CB8AC3E}">
        <p14:creationId xmlns:p14="http://schemas.microsoft.com/office/powerpoint/2010/main" val="296555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CD92D281-07CD-478F-9BF5-BA7D43439A3D}"/>
              </a:ext>
            </a:extLst>
          </p:cNvPr>
          <p:cNvSpPr>
            <a:spLocks noChangeAspect="1"/>
          </p:cNvSpPr>
          <p:nvPr/>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GB" noProof="0"/>
          </a:p>
        </p:txBody>
      </p:sp>
      <p:sp>
        <p:nvSpPr>
          <p:cNvPr id="11" name="Freeform 5">
            <a:extLst>
              <a:ext uri="{FF2B5EF4-FFF2-40B4-BE49-F238E27FC236}">
                <a16:creationId xmlns:a16="http://schemas.microsoft.com/office/drawing/2014/main" id="{B2C53265-8805-42B3-82B4-151EFBC42731}"/>
              </a:ext>
            </a:extLst>
          </p:cNvPr>
          <p:cNvSpPr>
            <a:spLocks noChangeAspect="1"/>
          </p:cNvSpPr>
          <p:nvPr/>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GB" noProof="0"/>
          </a:p>
        </p:txBody>
      </p:sp>
      <p:sp>
        <p:nvSpPr>
          <p:cNvPr id="13" name="Freeform 5">
            <a:extLst>
              <a:ext uri="{FF2B5EF4-FFF2-40B4-BE49-F238E27FC236}">
                <a16:creationId xmlns:a16="http://schemas.microsoft.com/office/drawing/2014/main" id="{D0111EB4-98AF-4EB7-878B-31FD32A95141}"/>
              </a:ext>
            </a:extLst>
          </p:cNvPr>
          <p:cNvSpPr>
            <a:spLocks noChangeAspect="1"/>
          </p:cNvSpPr>
          <p:nvPr/>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GB" noProof="0"/>
          </a:p>
        </p:txBody>
      </p:sp>
      <p:sp>
        <p:nvSpPr>
          <p:cNvPr id="14" name="Freeform 5">
            <a:extLst>
              <a:ext uri="{FF2B5EF4-FFF2-40B4-BE49-F238E27FC236}">
                <a16:creationId xmlns:a16="http://schemas.microsoft.com/office/drawing/2014/main" id="{33809002-30A9-49C0-BE36-B14DD1E4D872}"/>
              </a:ext>
            </a:extLst>
          </p:cNvPr>
          <p:cNvSpPr>
            <a:spLocks noChangeAspect="1"/>
          </p:cNvSpPr>
          <p:nvPr/>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GB" noProof="0"/>
          </a:p>
        </p:txBody>
      </p:sp>
      <p:sp>
        <p:nvSpPr>
          <p:cNvPr id="15" name="Freeform 5">
            <a:extLst>
              <a:ext uri="{FF2B5EF4-FFF2-40B4-BE49-F238E27FC236}">
                <a16:creationId xmlns:a16="http://schemas.microsoft.com/office/drawing/2014/main" id="{FFD5C582-B212-4ADA-AB1B-0481AA39C3A9}"/>
              </a:ext>
            </a:extLst>
          </p:cNvPr>
          <p:cNvSpPr>
            <a:spLocks noChangeAspect="1"/>
          </p:cNvSpPr>
          <p:nvPr/>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rtlCol="0" anchor="t" anchorCtr="0" compatLnSpc="1">
            <a:prstTxWarp prst="textNoShape">
              <a:avLst/>
            </a:prstTxWarp>
          </a:bodyPr>
          <a:lstStyle/>
          <a:p>
            <a:pPr rtl="0"/>
            <a:endParaRPr lang="en-GB" noProof="0"/>
          </a:p>
        </p:txBody>
      </p:sp>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1516359"/>
            <a:ext cx="5472000" cy="358775"/>
          </a:xfrm>
        </p:spPr>
        <p:txBody>
          <a:bodyPr rtlCol="0"/>
          <a:lstStyle>
            <a:lvl1pPr marL="0" indent="0">
              <a:buNone/>
              <a:defRPr sz="2400" b="1"/>
            </a:lvl1pPr>
          </a:lstStyle>
          <a:p>
            <a:pPr lvl="0" rt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020359"/>
            <a:ext cx="5472113" cy="4170891"/>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r>
              <a:rPr lang="en-GB"/>
              <a:t>Prices: Fundamentals of Coding</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fld id="{32415FDE-045E-41A0-ABC2-F5FD0B681EED}" type="slidenum">
              <a:rPr lang="en-GB" smtClean="0"/>
              <a:t>‹#›</a:t>
            </a:fld>
            <a:endParaRPr lang="en-GB"/>
          </a:p>
        </p:txBody>
      </p:sp>
    </p:spTree>
    <p:extLst>
      <p:ext uri="{BB962C8B-B14F-4D97-AF65-F5344CB8AC3E}">
        <p14:creationId xmlns:p14="http://schemas.microsoft.com/office/powerpoint/2010/main" val="41572627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0"/>
            <a:ext cx="11771313" cy="619125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r>
              <a:rPr lang="en-GB"/>
              <a:t>Prices: Fundamentals of Coding</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fld id="{32415FDE-045E-41A0-ABC2-F5FD0B681EED}" type="slidenum">
              <a:rPr lang="en-GB" smtClean="0"/>
              <a:t>‹#›</a:t>
            </a:fld>
            <a:endParaRPr lang="en-GB"/>
          </a:p>
        </p:txBody>
      </p:sp>
      <p:sp>
        <p:nvSpPr>
          <p:cNvPr id="6" name="Title 1">
            <a:extLst>
              <a:ext uri="{FF2B5EF4-FFF2-40B4-BE49-F238E27FC236}">
                <a16:creationId xmlns:a16="http://schemas.microsoft.com/office/drawing/2014/main"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rtlCol="0" anchor="t"/>
          <a:lstStyle>
            <a:lvl1pPr algn="l">
              <a:lnSpc>
                <a:spcPct val="100000"/>
              </a:lnSpc>
              <a:defRPr sz="1800" b="0" spc="0">
                <a:solidFill>
                  <a:schemeClr val="bg1">
                    <a:lumMod val="95000"/>
                  </a:schemeClr>
                </a:solidFill>
                <a:latin typeface="+mn-lt"/>
              </a:defRPr>
            </a:lvl1pPr>
          </a:lstStyle>
          <a:p>
            <a:pPr rtl="0"/>
            <a:r>
              <a:rPr lang="en-GB" noProof="0"/>
              <a:t>Enter your caption</a:t>
            </a:r>
          </a:p>
        </p:txBody>
      </p:sp>
    </p:spTree>
    <p:extLst>
      <p:ext uri="{BB962C8B-B14F-4D97-AF65-F5344CB8AC3E}">
        <p14:creationId xmlns:p14="http://schemas.microsoft.com/office/powerpoint/2010/main" val="3212404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0E81F30-8FC8-4841-8404-4DC79218B945}"/>
              </a:ext>
            </a:extLst>
          </p:cNvPr>
          <p:cNvSpPr/>
          <p:nvPr/>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5" name="Rectangle: Rounded Corners 24">
            <a:extLst>
              <a:ext uri="{FF2B5EF4-FFF2-40B4-BE49-F238E27FC236}">
                <a16:creationId xmlns:a16="http://schemas.microsoft.com/office/drawing/2014/main" id="{83D29F65-481C-4C80-BB65-121E5AED26B5}"/>
              </a:ext>
            </a:extLst>
          </p:cNvPr>
          <p:cNvSpPr/>
          <p:nvPr/>
        </p:nvSpPr>
        <p:spPr>
          <a:xfrm>
            <a:off x="11844618" y="6249961"/>
            <a:ext cx="230420" cy="460402"/>
          </a:xfrm>
          <a:prstGeom prst="roundRect">
            <a:avLst>
              <a:gd name="adj" fmla="val 7366"/>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9" name="Rectangle 8">
            <a:extLst>
              <a:ext uri="{FF2B5EF4-FFF2-40B4-BE49-F238E27FC236}">
                <a16:creationId xmlns:a16="http://schemas.microsoft.com/office/drawing/2014/main" id="{4BC39664-EB8B-4A32-915A-D4308F792772}"/>
              </a:ext>
            </a:extLst>
          </p:cNvPr>
          <p:cNvSpPr/>
          <p:nvPr/>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5" name="Rectangle 14">
            <a:extLst>
              <a:ext uri="{FF2B5EF4-FFF2-40B4-BE49-F238E27FC236}">
                <a16:creationId xmlns:a16="http://schemas.microsoft.com/office/drawing/2014/main" id="{AC6C03AE-289A-4BCC-971C-3400028C8764}"/>
              </a:ext>
            </a:extLst>
          </p:cNvPr>
          <p:cNvSpPr/>
          <p:nvPr/>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en-GB"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61483"/>
            <a:ext cx="5484930" cy="20153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GB"/>
              <a:t>Prices: Fundamentals of Coding</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27656" y="6277243"/>
            <a:ext cx="464344" cy="400188"/>
          </a:xfrm>
          <a:prstGeom prst="roundRect">
            <a:avLst>
              <a:gd name="adj" fmla="val 9526"/>
            </a:avLst>
          </a:prstGeom>
          <a:gradFill>
            <a:gsLst>
              <a:gs pos="20000">
                <a:schemeClr val="tx1">
                  <a:lumMod val="75000"/>
                  <a:lumOff val="25000"/>
                </a:schemeClr>
              </a:gs>
              <a:gs pos="82000">
                <a:schemeClr val="tx1"/>
              </a:gs>
            </a:gsLst>
            <a:lin ang="3000000" scaled="0"/>
          </a:gradFill>
          <a:ln w="6350">
            <a:solidFill>
              <a:schemeClr val="accent1"/>
            </a:solidFill>
          </a:ln>
        </p:spPr>
        <p:txBody>
          <a:bodyPr vert="horz" lIns="0" tIns="0" rIns="0" bIns="0" rtlCol="0" anchor="ctr"/>
          <a:lstStyle>
            <a:lvl1pPr algn="ctr">
              <a:defRPr sz="1200" i="1">
                <a:solidFill>
                  <a:schemeClr val="bg1"/>
                </a:solidFill>
                <a:latin typeface="Times New Roman" panose="02020603050405020304" pitchFamily="18" charset="0"/>
                <a:cs typeface="Times New Roman" panose="02020603050405020304" pitchFamily="18" charset="0"/>
              </a:defRPr>
            </a:lvl1pPr>
          </a:lstStyle>
          <a:p>
            <a:fld id="{32415FDE-045E-41A0-ABC2-F5FD0B681EED}" type="slidenum">
              <a:rPr lang="en-GB" smtClean="0"/>
              <a:t>‹#›</a:t>
            </a:fld>
            <a:endParaRPr lang="en-GB"/>
          </a:p>
        </p:txBody>
      </p:sp>
    </p:spTree>
    <p:extLst>
      <p:ext uri="{BB962C8B-B14F-4D97-AF65-F5344CB8AC3E}">
        <p14:creationId xmlns:p14="http://schemas.microsoft.com/office/powerpoint/2010/main" val="3889105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ASCII" TargetMode="External"/><Relationship Id="rId2" Type="http://schemas.openxmlformats.org/officeDocument/2006/relationships/image" Target="../media/image7.gif"/><Relationship Id="rId1" Type="http://schemas.openxmlformats.org/officeDocument/2006/relationships/slideLayout" Target="../slideLayouts/slideLayout11.xml"/><Relationship Id="rId5" Type="http://schemas.openxmlformats.org/officeDocument/2006/relationships/image" Target="../media/image9.gif"/><Relationship Id="rId4" Type="http://schemas.openxmlformats.org/officeDocument/2006/relationships/image" Target="../media/image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10.xml"/><Relationship Id="rId1" Type="http://schemas.openxmlformats.org/officeDocument/2006/relationships/themeOverride" Target="../theme/themeOverride1.xml"/></Relationships>
</file>

<file path=ppt/slides/_rels/slide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0A42A7E-BD60-4386-B7E5-B9BB2420DD85}"/>
              </a:ext>
            </a:extLst>
          </p:cNvPr>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tretch>
            <a:fillRect/>
          </a:stretch>
        </p:blipFill>
        <p:spPr>
          <a:xfrm>
            <a:off x="184694" y="0"/>
            <a:ext cx="10286069" cy="6858000"/>
          </a:xfrm>
        </p:spPr>
      </p:pic>
      <p:sp>
        <p:nvSpPr>
          <p:cNvPr id="3" name="Title 2">
            <a:extLst>
              <a:ext uri="{FF2B5EF4-FFF2-40B4-BE49-F238E27FC236}">
                <a16:creationId xmlns:a16="http://schemas.microsoft.com/office/drawing/2014/main" id="{DFADA203-502B-4E5A-BB59-0DC2D3E19F93}"/>
              </a:ext>
            </a:extLst>
          </p:cNvPr>
          <p:cNvSpPr>
            <a:spLocks noGrp="1"/>
          </p:cNvSpPr>
          <p:nvPr>
            <p:ph type="ctrTitle"/>
          </p:nvPr>
        </p:nvSpPr>
        <p:spPr>
          <a:xfrm>
            <a:off x="948293" y="3271757"/>
            <a:ext cx="4459766" cy="2519443"/>
          </a:xfrm>
          <a:solidFill>
            <a:schemeClr val="accent1">
              <a:lumMod val="75000"/>
              <a:alpha val="29000"/>
            </a:schemeClr>
          </a:solidFill>
        </p:spPr>
        <p:txBody>
          <a:bodyPr/>
          <a:lstStyle/>
          <a:p>
            <a:r>
              <a:rPr lang="en-GB" dirty="0">
                <a:solidFill>
                  <a:schemeClr val="bg1"/>
                </a:solidFill>
              </a:rPr>
              <a:t>Fundamentals of Coding</a:t>
            </a:r>
          </a:p>
        </p:txBody>
      </p:sp>
      <p:sp>
        <p:nvSpPr>
          <p:cNvPr id="4" name="Subtitle 3">
            <a:extLst>
              <a:ext uri="{FF2B5EF4-FFF2-40B4-BE49-F238E27FC236}">
                <a16:creationId xmlns:a16="http://schemas.microsoft.com/office/drawing/2014/main" id="{993ED409-C319-41EA-9A8D-5A075BBA3F9F}"/>
              </a:ext>
            </a:extLst>
          </p:cNvPr>
          <p:cNvSpPr>
            <a:spLocks noGrp="1"/>
          </p:cNvSpPr>
          <p:nvPr>
            <p:ph type="subTitle" idx="1"/>
          </p:nvPr>
        </p:nvSpPr>
        <p:spPr>
          <a:xfrm>
            <a:off x="1177926" y="4827742"/>
            <a:ext cx="4000500" cy="997905"/>
          </a:xfrm>
        </p:spPr>
        <p:txBody>
          <a:bodyPr/>
          <a:lstStyle/>
          <a:p>
            <a:r>
              <a:rPr lang="en-GB" sz="2400" b="1" dirty="0">
                <a:solidFill>
                  <a:schemeClr val="bg1"/>
                </a:solidFill>
              </a:rPr>
              <a:t>Session 1</a:t>
            </a:r>
          </a:p>
        </p:txBody>
      </p:sp>
    </p:spTree>
    <p:extLst>
      <p:ext uri="{BB962C8B-B14F-4D97-AF65-F5344CB8AC3E}">
        <p14:creationId xmlns:p14="http://schemas.microsoft.com/office/powerpoint/2010/main" val="1617919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678D-87FE-4CCD-9D1C-5C18142ED2B4}"/>
              </a:ext>
            </a:extLst>
          </p:cNvPr>
          <p:cNvSpPr>
            <a:spLocks noGrp="1"/>
          </p:cNvSpPr>
          <p:nvPr>
            <p:ph type="title"/>
          </p:nvPr>
        </p:nvSpPr>
        <p:spPr/>
        <p:txBody>
          <a:bodyPr/>
          <a:lstStyle/>
          <a:p>
            <a:r>
              <a:rPr lang="en-GB" dirty="0"/>
              <a:t>Glossary of Terms</a:t>
            </a:r>
          </a:p>
        </p:txBody>
      </p:sp>
      <p:sp>
        <p:nvSpPr>
          <p:cNvPr id="3" name="Text Placeholder 2">
            <a:extLst>
              <a:ext uri="{FF2B5EF4-FFF2-40B4-BE49-F238E27FC236}">
                <a16:creationId xmlns:a16="http://schemas.microsoft.com/office/drawing/2014/main" id="{96412FB6-00B1-4DDB-BBFD-1315389DEB31}"/>
              </a:ext>
            </a:extLst>
          </p:cNvPr>
          <p:cNvSpPr>
            <a:spLocks noGrp="1"/>
          </p:cNvSpPr>
          <p:nvPr>
            <p:ph type="body" sz="quarter" idx="32"/>
          </p:nvPr>
        </p:nvSpPr>
        <p:spPr/>
        <p:txBody>
          <a:bodyPr/>
          <a:lstStyle/>
          <a:p>
            <a:r>
              <a:rPr lang="en-GB" dirty="0"/>
              <a:t>Computer Hardware</a:t>
            </a:r>
          </a:p>
        </p:txBody>
      </p:sp>
      <p:graphicFrame>
        <p:nvGraphicFramePr>
          <p:cNvPr id="7" name="Content Placeholder 6">
            <a:extLst>
              <a:ext uri="{FF2B5EF4-FFF2-40B4-BE49-F238E27FC236}">
                <a16:creationId xmlns:a16="http://schemas.microsoft.com/office/drawing/2014/main" id="{3744DDF0-0EF1-4E06-8C47-3FBEECF0547F}"/>
              </a:ext>
            </a:extLst>
          </p:cNvPr>
          <p:cNvGraphicFramePr>
            <a:graphicFrameLocks noGrp="1"/>
          </p:cNvGraphicFramePr>
          <p:nvPr>
            <p:ph idx="1"/>
            <p:extLst>
              <p:ext uri="{D42A27DB-BD31-4B8C-83A1-F6EECF244321}">
                <p14:modId xmlns:p14="http://schemas.microsoft.com/office/powerpoint/2010/main" val="2276589389"/>
              </p:ext>
            </p:extLst>
          </p:nvPr>
        </p:nvGraphicFramePr>
        <p:xfrm>
          <a:off x="431800" y="1511300"/>
          <a:ext cx="11328400" cy="4028440"/>
        </p:xfrm>
        <a:graphic>
          <a:graphicData uri="http://schemas.openxmlformats.org/drawingml/2006/table">
            <a:tbl>
              <a:tblPr firstRow="1" bandRow="1">
                <a:tableStyleId>{6E25E649-3F16-4E02-A733-19D2CDBF48F0}</a:tableStyleId>
              </a:tblPr>
              <a:tblGrid>
                <a:gridCol w="2040812">
                  <a:extLst>
                    <a:ext uri="{9D8B030D-6E8A-4147-A177-3AD203B41FA5}">
                      <a16:colId xmlns:a16="http://schemas.microsoft.com/office/drawing/2014/main" val="1628083394"/>
                    </a:ext>
                  </a:extLst>
                </a:gridCol>
                <a:gridCol w="9287588">
                  <a:extLst>
                    <a:ext uri="{9D8B030D-6E8A-4147-A177-3AD203B41FA5}">
                      <a16:colId xmlns:a16="http://schemas.microsoft.com/office/drawing/2014/main" val="3279342647"/>
                    </a:ext>
                  </a:extLst>
                </a:gridCol>
              </a:tblGrid>
              <a:tr h="370840">
                <a:tc>
                  <a:txBody>
                    <a:bodyPr/>
                    <a:lstStyle/>
                    <a:p>
                      <a:r>
                        <a:rPr lang="en-GB" dirty="0"/>
                        <a:t>Term</a:t>
                      </a:r>
                    </a:p>
                  </a:txBody>
                  <a:tcPr/>
                </a:tc>
                <a:tc>
                  <a:txBody>
                    <a:bodyPr/>
                    <a:lstStyle/>
                    <a:p>
                      <a:r>
                        <a:rPr lang="en-GB" sz="1800" kern="1200" dirty="0">
                          <a:effectLst/>
                        </a:rPr>
                        <a:t>Definition</a:t>
                      </a:r>
                      <a:endParaRPr lang="en-GB" dirty="0"/>
                    </a:p>
                  </a:txBody>
                  <a:tcPr/>
                </a:tc>
                <a:extLst>
                  <a:ext uri="{0D108BD9-81ED-4DB2-BD59-A6C34878D82A}">
                    <a16:rowId xmlns:a16="http://schemas.microsoft.com/office/drawing/2014/main" val="135593881"/>
                  </a:ext>
                </a:extLst>
              </a:tr>
              <a:tr h="370840">
                <a:tc>
                  <a:txBody>
                    <a:bodyPr/>
                    <a:lstStyle/>
                    <a:p>
                      <a:r>
                        <a:rPr lang="en-GB" dirty="0"/>
                        <a:t>Computer</a:t>
                      </a:r>
                    </a:p>
                  </a:txBody>
                  <a:tcPr/>
                </a:tc>
                <a:tc>
                  <a:txBody>
                    <a:bodyPr/>
                    <a:lstStyle/>
                    <a:p>
                      <a:r>
                        <a:rPr lang="en-GB" sz="1800" kern="1200" dirty="0">
                          <a:effectLst/>
                        </a:rPr>
                        <a:t>A machine that can be instructed to carry out sequences of arithmetic of logical operations automatically.</a:t>
                      </a:r>
                      <a:endParaRPr lang="en-GB" dirty="0"/>
                    </a:p>
                  </a:txBody>
                  <a:tcPr/>
                </a:tc>
                <a:extLst>
                  <a:ext uri="{0D108BD9-81ED-4DB2-BD59-A6C34878D82A}">
                    <a16:rowId xmlns:a16="http://schemas.microsoft.com/office/drawing/2014/main" val="780134473"/>
                  </a:ext>
                </a:extLst>
              </a:tr>
              <a:tr h="370840">
                <a:tc>
                  <a:txBody>
                    <a:bodyPr/>
                    <a:lstStyle/>
                    <a:p>
                      <a:r>
                        <a:rPr lang="en-GB" sz="1800" kern="1200" dirty="0">
                          <a:effectLst/>
                        </a:rPr>
                        <a:t>Processor</a:t>
                      </a:r>
                      <a:endParaRPr lang="en-GB" dirty="0"/>
                    </a:p>
                  </a:txBody>
                  <a:tcPr/>
                </a:tc>
                <a:tc>
                  <a:txBody>
                    <a:bodyPr/>
                    <a:lstStyle/>
                    <a:p>
                      <a:r>
                        <a:rPr lang="en-GB" sz="1800" kern="1200" dirty="0">
                          <a:effectLst/>
                        </a:rPr>
                        <a:t>The electronic circuitry within a computer that carries out the instructions of a computer program, also known as a central processing unit (CPU). </a:t>
                      </a:r>
                      <a:endParaRPr lang="en-GB" dirty="0"/>
                    </a:p>
                  </a:txBody>
                  <a:tcPr/>
                </a:tc>
                <a:extLst>
                  <a:ext uri="{0D108BD9-81ED-4DB2-BD59-A6C34878D82A}">
                    <a16:rowId xmlns:a16="http://schemas.microsoft.com/office/drawing/2014/main" val="1402622622"/>
                  </a:ext>
                </a:extLst>
              </a:tr>
              <a:tr h="370840">
                <a:tc>
                  <a:txBody>
                    <a:bodyPr/>
                    <a:lstStyle/>
                    <a:p>
                      <a:r>
                        <a:rPr lang="en-GB" sz="1800" kern="1200" dirty="0">
                          <a:effectLst/>
                        </a:rPr>
                        <a:t>Memory / Primary Storage</a:t>
                      </a:r>
                      <a:endParaRPr lang="en-GB" dirty="0"/>
                    </a:p>
                  </a:txBody>
                  <a:tcPr/>
                </a:tc>
                <a:tc>
                  <a:txBody>
                    <a:bodyPr/>
                    <a:lstStyle/>
                    <a:p>
                      <a:r>
                        <a:rPr lang="en-GB" sz="1800" kern="1200" dirty="0">
                          <a:effectLst/>
                        </a:rPr>
                        <a:t>The computer hardware integrated circuits that store information for immediate use in a computer or CPU. A common form is random-access memory (RAM).</a:t>
                      </a:r>
                    </a:p>
                    <a:p>
                      <a:pPr marL="285750" indent="-285750" rtl="0" fontAlgn="ctr">
                        <a:buFont typeface="Arial" panose="020B0604020202020204" pitchFamily="34" charset="0"/>
                        <a:buChar char="•"/>
                      </a:pPr>
                      <a:r>
                        <a:rPr lang="en-GB" sz="1800" kern="1200" dirty="0">
                          <a:effectLst/>
                        </a:rPr>
                        <a:t>Operates at high speeds when reading and writing data or machine code.</a:t>
                      </a:r>
                    </a:p>
                    <a:p>
                      <a:pPr marL="285750" indent="-285750" rtl="0" fontAlgn="ctr">
                        <a:buFont typeface="Arial" panose="020B0604020202020204" pitchFamily="34" charset="0"/>
                        <a:buChar char="•"/>
                      </a:pPr>
                      <a:r>
                        <a:rPr lang="en-GB" sz="1800" kern="1200" dirty="0">
                          <a:effectLst/>
                        </a:rPr>
                        <a:t>Volatile - only initialises at start-up and is wiped clean when powered down.</a:t>
                      </a:r>
                      <a:endParaRPr lang="en-GB" sz="1800" kern="1200" dirty="0">
                        <a:solidFill>
                          <a:schemeClr val="lt1"/>
                        </a:solidFill>
                        <a:effectLst/>
                        <a:latin typeface="+mn-lt"/>
                        <a:ea typeface="+mn-ea"/>
                        <a:cs typeface="+mn-cs"/>
                      </a:endParaRPr>
                    </a:p>
                  </a:txBody>
                  <a:tcPr/>
                </a:tc>
                <a:extLst>
                  <a:ext uri="{0D108BD9-81ED-4DB2-BD59-A6C34878D82A}">
                    <a16:rowId xmlns:a16="http://schemas.microsoft.com/office/drawing/2014/main" val="2011053551"/>
                  </a:ext>
                </a:extLst>
              </a:tr>
              <a:tr h="370840">
                <a:tc>
                  <a:txBody>
                    <a:bodyPr/>
                    <a:lstStyle/>
                    <a:p>
                      <a:r>
                        <a:rPr lang="en-GB" sz="1800" kern="1200" dirty="0">
                          <a:effectLst/>
                        </a:rPr>
                        <a:t>Secondary Storage</a:t>
                      </a:r>
                      <a:endParaRPr lang="en-GB" dirty="0"/>
                    </a:p>
                  </a:txBody>
                  <a:tcPr/>
                </a:tc>
                <a:tc>
                  <a:txBody>
                    <a:bodyPr/>
                    <a:lstStyle/>
                    <a:p>
                      <a:pPr marL="0" indent="0" rtl="0" fontAlgn="ctr">
                        <a:buFont typeface="Arial" panose="020B0604020202020204" pitchFamily="34" charset="0"/>
                        <a:buNone/>
                      </a:pPr>
                      <a:r>
                        <a:rPr lang="en-GB" sz="1800" kern="1200" dirty="0">
                          <a:effectLst/>
                        </a:rPr>
                        <a:t>A form of storage that is not directly accessible by the CPU. Modern computers typically have hard disk drives (HDD) or solid-state drives. </a:t>
                      </a:r>
                    </a:p>
                    <a:p>
                      <a:pPr marL="285750" indent="-285750" rtl="0" fontAlgn="ctr">
                        <a:buFont typeface="Arial" panose="020B0604020202020204" pitchFamily="34" charset="0"/>
                        <a:buChar char="•"/>
                      </a:pPr>
                      <a:r>
                        <a:rPr lang="en-GB" sz="1800" kern="1200" dirty="0">
                          <a:effectLst/>
                        </a:rPr>
                        <a:t>Significantly slower than primary storage.</a:t>
                      </a:r>
                    </a:p>
                    <a:p>
                      <a:pPr marL="285750" indent="-285750" rtl="0" fontAlgn="ctr">
                        <a:buFont typeface="Arial" panose="020B0604020202020204" pitchFamily="34" charset="0"/>
                        <a:buChar char="•"/>
                      </a:pPr>
                      <a:r>
                        <a:rPr lang="en-GB" sz="1800" kern="1200" dirty="0">
                          <a:effectLst/>
                        </a:rPr>
                        <a:t>Non-volatile - retains data when power is shut off.</a:t>
                      </a:r>
                      <a:endParaRPr lang="en-GB" sz="1800" kern="1200" dirty="0">
                        <a:solidFill>
                          <a:schemeClr val="lt1"/>
                        </a:solidFill>
                        <a:effectLst/>
                        <a:latin typeface="+mn-lt"/>
                        <a:ea typeface="+mn-ea"/>
                        <a:cs typeface="+mn-cs"/>
                      </a:endParaRPr>
                    </a:p>
                  </a:txBody>
                  <a:tcPr/>
                </a:tc>
                <a:extLst>
                  <a:ext uri="{0D108BD9-81ED-4DB2-BD59-A6C34878D82A}">
                    <a16:rowId xmlns:a16="http://schemas.microsoft.com/office/drawing/2014/main" val="1030044251"/>
                  </a:ext>
                </a:extLst>
              </a:tr>
            </a:tbl>
          </a:graphicData>
        </a:graphic>
      </p:graphicFrame>
      <p:sp>
        <p:nvSpPr>
          <p:cNvPr id="5" name="Footer Placeholder 4">
            <a:extLst>
              <a:ext uri="{FF2B5EF4-FFF2-40B4-BE49-F238E27FC236}">
                <a16:creationId xmlns:a16="http://schemas.microsoft.com/office/drawing/2014/main" id="{6FB50484-BEC8-4001-9726-BCE2E63D6428}"/>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C5EA68D9-755C-413E-B27A-2F76D8ACCA42}"/>
              </a:ext>
            </a:extLst>
          </p:cNvPr>
          <p:cNvSpPr>
            <a:spLocks noGrp="1"/>
          </p:cNvSpPr>
          <p:nvPr>
            <p:ph type="sldNum" sz="quarter" idx="33"/>
          </p:nvPr>
        </p:nvSpPr>
        <p:spPr/>
        <p:txBody>
          <a:bodyPr/>
          <a:lstStyle/>
          <a:p>
            <a:fld id="{32415FDE-045E-41A0-ABC2-F5FD0B681EED}" type="slidenum">
              <a:rPr lang="en-GB" smtClean="0"/>
              <a:t>10</a:t>
            </a:fld>
            <a:endParaRPr lang="en-GB"/>
          </a:p>
        </p:txBody>
      </p:sp>
    </p:spTree>
    <p:extLst>
      <p:ext uri="{BB962C8B-B14F-4D97-AF65-F5344CB8AC3E}">
        <p14:creationId xmlns:p14="http://schemas.microsoft.com/office/powerpoint/2010/main" val="3414478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2FFF206A-6EE6-4EBD-9B77-EB57904203B6}"/>
              </a:ext>
            </a:extLst>
          </p:cNvPr>
          <p:cNvSpPr>
            <a:spLocks noGrp="1"/>
          </p:cNvSpPr>
          <p:nvPr>
            <p:ph type="sldNum" sz="quarter" idx="13"/>
          </p:nvPr>
        </p:nvSpPr>
        <p:spPr/>
        <p:txBody>
          <a:bodyPr/>
          <a:lstStyle/>
          <a:p>
            <a:fld id="{32415FDE-045E-41A0-ABC2-F5FD0B681EED}" type="slidenum">
              <a:rPr lang="en-GB" smtClean="0"/>
              <a:t>11</a:t>
            </a:fld>
            <a:endParaRPr lang="en-GB"/>
          </a:p>
        </p:txBody>
      </p:sp>
      <p:pic>
        <p:nvPicPr>
          <p:cNvPr id="9" name="Picture 8">
            <a:extLst>
              <a:ext uri="{FF2B5EF4-FFF2-40B4-BE49-F238E27FC236}">
                <a16:creationId xmlns:a16="http://schemas.microsoft.com/office/drawing/2014/main" id="{A0EDD9EC-480A-4512-A78A-A79A6175AB9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54593" y="307345"/>
            <a:ext cx="4346199" cy="2877659"/>
          </a:xfrm>
          <a:prstGeom prst="rect">
            <a:avLst/>
          </a:prstGeom>
        </p:spPr>
      </p:pic>
      <p:sp>
        <p:nvSpPr>
          <p:cNvPr id="10" name="TextBox 9">
            <a:extLst>
              <a:ext uri="{FF2B5EF4-FFF2-40B4-BE49-F238E27FC236}">
                <a16:creationId xmlns:a16="http://schemas.microsoft.com/office/drawing/2014/main" id="{1ED7BEBF-C238-4495-8EDC-E312DCB37514}"/>
              </a:ext>
            </a:extLst>
          </p:cNvPr>
          <p:cNvSpPr txBox="1"/>
          <p:nvPr/>
        </p:nvSpPr>
        <p:spPr>
          <a:xfrm>
            <a:off x="6654593" y="3185004"/>
            <a:ext cx="3805023" cy="261610"/>
          </a:xfrm>
          <a:prstGeom prst="rect">
            <a:avLst/>
          </a:prstGeom>
          <a:noFill/>
        </p:spPr>
        <p:txBody>
          <a:bodyPr wrap="square" rtlCol="0">
            <a:spAutoFit/>
          </a:bodyPr>
          <a:lstStyle/>
          <a:p>
            <a:r>
              <a:rPr lang="en-GB" sz="1100" i="1" dirty="0"/>
              <a:t>Hard Disk Drive, Thomas Ryan, PC World</a:t>
            </a:r>
          </a:p>
        </p:txBody>
      </p:sp>
      <p:pic>
        <p:nvPicPr>
          <p:cNvPr id="12" name="Picture 11">
            <a:extLst>
              <a:ext uri="{FF2B5EF4-FFF2-40B4-BE49-F238E27FC236}">
                <a16:creationId xmlns:a16="http://schemas.microsoft.com/office/drawing/2014/main" id="{9EAEF912-604A-491E-BC42-9BD1C316059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23760" y="3754736"/>
            <a:ext cx="3485719" cy="2307927"/>
          </a:xfrm>
          <a:prstGeom prst="rect">
            <a:avLst/>
          </a:prstGeom>
        </p:spPr>
      </p:pic>
      <p:sp>
        <p:nvSpPr>
          <p:cNvPr id="13" name="TextBox 12">
            <a:extLst>
              <a:ext uri="{FF2B5EF4-FFF2-40B4-BE49-F238E27FC236}">
                <a16:creationId xmlns:a16="http://schemas.microsoft.com/office/drawing/2014/main" id="{F9156714-A72D-48F0-B9CA-E1D7904B788D}"/>
              </a:ext>
            </a:extLst>
          </p:cNvPr>
          <p:cNvSpPr txBox="1"/>
          <p:nvPr/>
        </p:nvSpPr>
        <p:spPr>
          <a:xfrm>
            <a:off x="7195769" y="6062663"/>
            <a:ext cx="3805023" cy="261610"/>
          </a:xfrm>
          <a:prstGeom prst="rect">
            <a:avLst/>
          </a:prstGeom>
          <a:noFill/>
        </p:spPr>
        <p:txBody>
          <a:bodyPr wrap="square" rtlCol="0">
            <a:spAutoFit/>
          </a:bodyPr>
          <a:lstStyle/>
          <a:p>
            <a:r>
              <a:rPr lang="en-GB" sz="1100" i="1" dirty="0"/>
              <a:t>Solid State Drive, Thomas Ryan, PC World</a:t>
            </a:r>
          </a:p>
        </p:txBody>
      </p:sp>
      <p:pic>
        <p:nvPicPr>
          <p:cNvPr id="15" name="Picture 14">
            <a:extLst>
              <a:ext uri="{FF2B5EF4-FFF2-40B4-BE49-F238E27FC236}">
                <a16:creationId xmlns:a16="http://schemas.microsoft.com/office/drawing/2014/main" id="{A91D2BD1-D49A-48E0-9BDC-D81084A4662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9045" y="419571"/>
            <a:ext cx="4147804" cy="2765434"/>
          </a:xfrm>
          <a:prstGeom prst="rect">
            <a:avLst/>
          </a:prstGeom>
        </p:spPr>
      </p:pic>
      <p:sp>
        <p:nvSpPr>
          <p:cNvPr id="16" name="TextBox 15">
            <a:extLst>
              <a:ext uri="{FF2B5EF4-FFF2-40B4-BE49-F238E27FC236}">
                <a16:creationId xmlns:a16="http://schemas.microsoft.com/office/drawing/2014/main" id="{4D13D5F2-D6D0-4CAF-A911-1A57E40AEA8C}"/>
              </a:ext>
            </a:extLst>
          </p:cNvPr>
          <p:cNvSpPr txBox="1"/>
          <p:nvPr/>
        </p:nvSpPr>
        <p:spPr>
          <a:xfrm>
            <a:off x="989045" y="3185004"/>
            <a:ext cx="3805023" cy="261610"/>
          </a:xfrm>
          <a:prstGeom prst="rect">
            <a:avLst/>
          </a:prstGeom>
          <a:noFill/>
        </p:spPr>
        <p:txBody>
          <a:bodyPr wrap="square" rtlCol="0">
            <a:spAutoFit/>
          </a:bodyPr>
          <a:lstStyle/>
          <a:p>
            <a:r>
              <a:rPr lang="en-GB" sz="1100" i="1" dirty="0"/>
              <a:t>CPU, Christian </a:t>
            </a:r>
            <a:r>
              <a:rPr lang="en-GB" sz="1100" i="1" dirty="0" err="1"/>
              <a:t>Wiedige</a:t>
            </a:r>
            <a:r>
              <a:rPr lang="en-GB" sz="1100" i="1" dirty="0"/>
              <a:t>, </a:t>
            </a:r>
            <a:r>
              <a:rPr lang="en-GB" sz="1100" i="1" dirty="0" err="1"/>
              <a:t>Unsplash</a:t>
            </a:r>
            <a:endParaRPr lang="en-GB" sz="1100" i="1" dirty="0"/>
          </a:p>
        </p:txBody>
      </p:sp>
      <p:pic>
        <p:nvPicPr>
          <p:cNvPr id="18" name="Picture 17">
            <a:extLst>
              <a:ext uri="{FF2B5EF4-FFF2-40B4-BE49-F238E27FC236}">
                <a16:creationId xmlns:a16="http://schemas.microsoft.com/office/drawing/2014/main" id="{6498D984-A362-4E39-BDA4-409EFD828C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61069" y="3672996"/>
            <a:ext cx="3735163" cy="2490108"/>
          </a:xfrm>
          <a:prstGeom prst="rect">
            <a:avLst/>
          </a:prstGeom>
        </p:spPr>
      </p:pic>
      <p:sp>
        <p:nvSpPr>
          <p:cNvPr id="19" name="TextBox 18">
            <a:extLst>
              <a:ext uri="{FF2B5EF4-FFF2-40B4-BE49-F238E27FC236}">
                <a16:creationId xmlns:a16="http://schemas.microsoft.com/office/drawing/2014/main" id="{A3FB7B76-6056-4C57-8952-89C72FE2C2D0}"/>
              </a:ext>
            </a:extLst>
          </p:cNvPr>
          <p:cNvSpPr txBox="1"/>
          <p:nvPr/>
        </p:nvSpPr>
        <p:spPr>
          <a:xfrm>
            <a:off x="1226138" y="6244284"/>
            <a:ext cx="3805023" cy="261610"/>
          </a:xfrm>
          <a:prstGeom prst="rect">
            <a:avLst/>
          </a:prstGeom>
          <a:noFill/>
        </p:spPr>
        <p:txBody>
          <a:bodyPr wrap="square" rtlCol="0">
            <a:spAutoFit/>
          </a:bodyPr>
          <a:lstStyle/>
          <a:p>
            <a:r>
              <a:rPr lang="en-GB" sz="1100" i="1" dirty="0"/>
              <a:t>RAM, Liam </a:t>
            </a:r>
            <a:r>
              <a:rPr lang="en-GB" sz="1100" i="1" dirty="0" err="1"/>
              <a:t>Briese</a:t>
            </a:r>
            <a:r>
              <a:rPr lang="en-GB" sz="1100" i="1" dirty="0"/>
              <a:t>, </a:t>
            </a:r>
            <a:r>
              <a:rPr lang="en-GB" sz="1100" i="1" dirty="0" err="1"/>
              <a:t>Unsplash</a:t>
            </a:r>
            <a:endParaRPr lang="en-GB" sz="1100" i="1" dirty="0"/>
          </a:p>
        </p:txBody>
      </p:sp>
    </p:spTree>
    <p:extLst>
      <p:ext uri="{BB962C8B-B14F-4D97-AF65-F5344CB8AC3E}">
        <p14:creationId xmlns:p14="http://schemas.microsoft.com/office/powerpoint/2010/main" val="1199012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678D-87FE-4CCD-9D1C-5C18142ED2B4}"/>
              </a:ext>
            </a:extLst>
          </p:cNvPr>
          <p:cNvSpPr>
            <a:spLocks noGrp="1"/>
          </p:cNvSpPr>
          <p:nvPr>
            <p:ph type="title"/>
          </p:nvPr>
        </p:nvSpPr>
        <p:spPr/>
        <p:txBody>
          <a:bodyPr/>
          <a:lstStyle/>
          <a:p>
            <a:r>
              <a:rPr lang="en-GB" dirty="0"/>
              <a:t>Glossary of Terms</a:t>
            </a:r>
          </a:p>
        </p:txBody>
      </p:sp>
      <p:sp>
        <p:nvSpPr>
          <p:cNvPr id="3" name="Text Placeholder 2">
            <a:extLst>
              <a:ext uri="{FF2B5EF4-FFF2-40B4-BE49-F238E27FC236}">
                <a16:creationId xmlns:a16="http://schemas.microsoft.com/office/drawing/2014/main" id="{96412FB6-00B1-4DDB-BBFD-1315389DEB31}"/>
              </a:ext>
            </a:extLst>
          </p:cNvPr>
          <p:cNvSpPr>
            <a:spLocks noGrp="1"/>
          </p:cNvSpPr>
          <p:nvPr>
            <p:ph type="body" sz="quarter" idx="32"/>
          </p:nvPr>
        </p:nvSpPr>
        <p:spPr/>
        <p:txBody>
          <a:bodyPr/>
          <a:lstStyle/>
          <a:p>
            <a:r>
              <a:rPr lang="en-GB" dirty="0"/>
              <a:t>Code</a:t>
            </a:r>
          </a:p>
        </p:txBody>
      </p:sp>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3744DDF0-0EF1-4E06-8C47-3FBEECF0547F}"/>
                  </a:ext>
                </a:extLst>
              </p:cNvPr>
              <p:cNvGraphicFramePr>
                <a:graphicFrameLocks noGrp="1"/>
              </p:cNvGraphicFramePr>
              <p:nvPr>
                <p:ph idx="1"/>
                <p:extLst>
                  <p:ext uri="{D42A27DB-BD31-4B8C-83A1-F6EECF244321}">
                    <p14:modId xmlns:p14="http://schemas.microsoft.com/office/powerpoint/2010/main" val="3566256786"/>
                  </p:ext>
                </p:extLst>
              </p:nvPr>
            </p:nvGraphicFramePr>
            <p:xfrm>
              <a:off x="431800" y="1511300"/>
              <a:ext cx="11328400" cy="3032760"/>
            </p:xfrm>
            <a:graphic>
              <a:graphicData uri="http://schemas.openxmlformats.org/drawingml/2006/table">
                <a:tbl>
                  <a:tblPr firstRow="1" bandRow="1">
                    <a:tableStyleId>{6E25E649-3F16-4E02-A733-19D2CDBF48F0}</a:tableStyleId>
                  </a:tblPr>
                  <a:tblGrid>
                    <a:gridCol w="2040812">
                      <a:extLst>
                        <a:ext uri="{9D8B030D-6E8A-4147-A177-3AD203B41FA5}">
                          <a16:colId xmlns:a16="http://schemas.microsoft.com/office/drawing/2014/main" val="1628083394"/>
                        </a:ext>
                      </a:extLst>
                    </a:gridCol>
                    <a:gridCol w="9287588">
                      <a:extLst>
                        <a:ext uri="{9D8B030D-6E8A-4147-A177-3AD203B41FA5}">
                          <a16:colId xmlns:a16="http://schemas.microsoft.com/office/drawing/2014/main" val="3279342647"/>
                        </a:ext>
                      </a:extLst>
                    </a:gridCol>
                  </a:tblGrid>
                  <a:tr h="370840">
                    <a:tc>
                      <a:txBody>
                        <a:bodyPr/>
                        <a:lstStyle/>
                        <a:p>
                          <a:r>
                            <a:rPr lang="en-GB" dirty="0"/>
                            <a:t>Term</a:t>
                          </a:r>
                        </a:p>
                      </a:txBody>
                      <a:tcPr/>
                    </a:tc>
                    <a:tc>
                      <a:txBody>
                        <a:bodyPr/>
                        <a:lstStyle/>
                        <a:p>
                          <a:r>
                            <a:rPr lang="en-GB" sz="1800" kern="1200" dirty="0">
                              <a:effectLst/>
                            </a:rPr>
                            <a:t>Definition</a:t>
                          </a:r>
                          <a:endParaRPr lang="en-GB" dirty="0"/>
                        </a:p>
                      </a:txBody>
                      <a:tcPr/>
                    </a:tc>
                    <a:extLst>
                      <a:ext uri="{0D108BD9-81ED-4DB2-BD59-A6C34878D82A}">
                        <a16:rowId xmlns:a16="http://schemas.microsoft.com/office/drawing/2014/main" val="135593881"/>
                      </a:ext>
                    </a:extLst>
                  </a:tr>
                  <a:tr h="370840">
                    <a:tc>
                      <a:txBody>
                        <a:bodyPr/>
                        <a:lstStyle/>
                        <a:p>
                          <a:r>
                            <a:rPr lang="en-GB" sz="1800" kern="1200" dirty="0">
                              <a:effectLst/>
                            </a:rPr>
                            <a:t>Machine Code</a:t>
                          </a:r>
                          <a:endParaRPr lang="en-GB" dirty="0"/>
                        </a:p>
                      </a:txBody>
                      <a:tcPr/>
                    </a:tc>
                    <a:tc>
                      <a:txBody>
                        <a:bodyPr/>
                        <a:lstStyle/>
                        <a:p>
                          <a:r>
                            <a:rPr lang="en-GB" sz="1800" kern="1200" dirty="0">
                              <a:effectLst/>
                            </a:rPr>
                            <a:t>The only language a computer can process directly without previous transformation. True machine code is a stream of raw, usually binary data.</a:t>
                          </a:r>
                          <a:endParaRPr lang="en-GB" dirty="0"/>
                        </a:p>
                      </a:txBody>
                      <a:tcPr/>
                    </a:tc>
                    <a:extLst>
                      <a:ext uri="{0D108BD9-81ED-4DB2-BD59-A6C34878D82A}">
                        <a16:rowId xmlns:a16="http://schemas.microsoft.com/office/drawing/2014/main" val="780134473"/>
                      </a:ext>
                    </a:extLst>
                  </a:tr>
                  <a:tr h="370840">
                    <a:tc>
                      <a:txBody>
                        <a:bodyPr/>
                        <a:lstStyle/>
                        <a:p>
                          <a:r>
                            <a:rPr lang="en-GB" sz="1800" kern="1200" dirty="0">
                              <a:solidFill>
                                <a:schemeClr val="dk1"/>
                              </a:solidFill>
                              <a:effectLst/>
                              <a:latin typeface="+mn-lt"/>
                              <a:ea typeface="+mn-ea"/>
                              <a:cs typeface="+mn-cs"/>
                            </a:rPr>
                            <a:t>Binary Numeral System</a:t>
                          </a:r>
                          <a:endParaRPr lang="en-GB" dirty="0"/>
                        </a:p>
                      </a:txBody>
                      <a:tcPr/>
                    </a:tc>
                    <a:tc>
                      <a:txBody>
                        <a:bodyPr/>
                        <a:lstStyle/>
                        <a:p>
                          <a:r>
                            <a:rPr lang="en-GB" sz="1800" kern="1200" dirty="0">
                              <a:solidFill>
                                <a:schemeClr val="dk1"/>
                              </a:solidFill>
                              <a:effectLst/>
                              <a:latin typeface="+mn-lt"/>
                              <a:ea typeface="+mn-ea"/>
                              <a:cs typeface="+mn-cs"/>
                            </a:rPr>
                            <a:t>A base-2 numeral system which uses only two symbols: typically "0" and "1". Any value can be encoded into a sequence of ones and zeros using this system.</a:t>
                          </a:r>
                          <a:endParaRPr lang="en-GB" dirty="0"/>
                        </a:p>
                      </a:txBody>
                      <a:tcPr/>
                    </a:tc>
                    <a:extLst>
                      <a:ext uri="{0D108BD9-81ED-4DB2-BD59-A6C34878D82A}">
                        <a16:rowId xmlns:a16="http://schemas.microsoft.com/office/drawing/2014/main" val="1402622622"/>
                      </a:ext>
                    </a:extLst>
                  </a:tr>
                  <a:tr h="370840">
                    <a:tc>
                      <a:txBody>
                        <a:bodyPr/>
                        <a:lstStyle/>
                        <a:p>
                          <a:r>
                            <a:rPr lang="en-GB" sz="1800" kern="1200" dirty="0">
                              <a:solidFill>
                                <a:schemeClr val="dk1"/>
                              </a:solidFill>
                              <a:effectLst/>
                              <a:latin typeface="+mn-lt"/>
                              <a:ea typeface="+mn-ea"/>
                              <a:cs typeface="+mn-cs"/>
                            </a:rPr>
                            <a:t>Bit</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A basic unit of information in computing - </a:t>
                          </a:r>
                          <a:r>
                            <a:rPr lang="en-GB" sz="1800" i="1" kern="1200" dirty="0">
                              <a:solidFill>
                                <a:schemeClr val="dk1"/>
                              </a:solidFill>
                              <a:effectLst/>
                              <a:latin typeface="+mn-lt"/>
                              <a:ea typeface="+mn-ea"/>
                              <a:cs typeface="+mn-cs"/>
                            </a:rPr>
                            <a:t>a binary digit</a:t>
                          </a:r>
                          <a:r>
                            <a:rPr lang="en-GB" sz="1800" kern="1200" dirty="0">
                              <a:solidFill>
                                <a:schemeClr val="dk1"/>
                              </a:solidFill>
                              <a:effectLst/>
                              <a:latin typeface="+mn-lt"/>
                              <a:ea typeface="+mn-ea"/>
                              <a:cs typeface="+mn-cs"/>
                            </a:rPr>
                            <a:t>. </a:t>
                          </a:r>
                        </a:p>
                      </a:txBody>
                      <a:tcPr/>
                    </a:tc>
                    <a:extLst>
                      <a:ext uri="{0D108BD9-81ED-4DB2-BD59-A6C34878D82A}">
                        <a16:rowId xmlns:a16="http://schemas.microsoft.com/office/drawing/2014/main" val="2011053551"/>
                      </a:ext>
                    </a:extLst>
                  </a:tr>
                  <a:tr h="370840">
                    <a:tc>
                      <a:txBody>
                        <a:bodyPr/>
                        <a:lstStyle/>
                        <a:p>
                          <a:r>
                            <a:rPr lang="en-GB" sz="1800" kern="1200" dirty="0">
                              <a:solidFill>
                                <a:schemeClr val="dk1"/>
                              </a:solidFill>
                              <a:effectLst/>
                              <a:latin typeface="+mn-lt"/>
                              <a:ea typeface="+mn-ea"/>
                              <a:cs typeface="+mn-cs"/>
                            </a:rPr>
                            <a:t>Byte</a:t>
                          </a:r>
                          <a:endParaRPr lang="en-GB" dirty="0"/>
                        </a:p>
                      </a:txBody>
                      <a:tcPr/>
                    </a:tc>
                    <a:tc>
                      <a:txBody>
                        <a:bodyPr/>
                        <a:lstStyle/>
                        <a:p>
                          <a:pPr marL="0" indent="0" rtl="0" fontAlgn="ctr">
                            <a:buFont typeface="Arial" panose="020B0604020202020204" pitchFamily="34" charset="0"/>
                            <a:buNone/>
                          </a:pPr>
                          <a:r>
                            <a:rPr lang="en-GB" sz="1800" kern="1200" dirty="0">
                              <a:solidFill>
                                <a:schemeClr val="dk1"/>
                              </a:solidFill>
                              <a:effectLst/>
                              <a:latin typeface="+mn-lt"/>
                              <a:ea typeface="+mn-ea"/>
                              <a:cs typeface="+mn-cs"/>
                            </a:rPr>
                            <a:t>A unit of digital information that most commonly consists of eight bits (historically, the amount needed for a single character). Permits the encoding of values 0 through 255, as </a:t>
                          </a:r>
                          <a14:m>
                            <m:oMath xmlns:m="http://schemas.openxmlformats.org/officeDocument/2006/math">
                              <m:sSup>
                                <m:sSupPr>
                                  <m:ctrlPr>
                                    <a:rPr lang="en-GB" sz="1800" i="1" kern="1200" smtClean="0">
                                      <a:solidFill>
                                        <a:schemeClr val="dk1"/>
                                      </a:solidFill>
                                      <a:effectLst/>
                                      <a:latin typeface="Cambria Math" panose="02040503050406030204" pitchFamily="18" charset="0"/>
                                      <a:ea typeface="+mn-ea"/>
                                      <a:cs typeface="+mn-cs"/>
                                    </a:rPr>
                                  </m:ctrlPr>
                                </m:sSupPr>
                                <m:e>
                                  <m:r>
                                    <a:rPr lang="en-GB" sz="1800" b="0" i="1" kern="1200" smtClean="0">
                                      <a:solidFill>
                                        <a:schemeClr val="dk1"/>
                                      </a:solidFill>
                                      <a:effectLst/>
                                      <a:latin typeface="Cambria Math" panose="02040503050406030204" pitchFamily="18" charset="0"/>
                                      <a:ea typeface="+mn-ea"/>
                                      <a:cs typeface="+mn-cs"/>
                                    </a:rPr>
                                    <m:t>2</m:t>
                                  </m:r>
                                </m:e>
                                <m:sup>
                                  <m:r>
                                    <a:rPr lang="en-GB" sz="1800" b="0" i="1" kern="1200" smtClean="0">
                                      <a:solidFill>
                                        <a:schemeClr val="dk1"/>
                                      </a:solidFill>
                                      <a:effectLst/>
                                      <a:latin typeface="Cambria Math" panose="02040503050406030204" pitchFamily="18" charset="0"/>
                                      <a:ea typeface="+mn-ea"/>
                                      <a:cs typeface="+mn-cs"/>
                                    </a:rPr>
                                    <m:t>8</m:t>
                                  </m:r>
                                </m:sup>
                              </m:sSup>
                              <m:r>
                                <a:rPr lang="en-GB" sz="1800" b="0" i="1" kern="1200" smtClean="0">
                                  <a:solidFill>
                                    <a:schemeClr val="dk1"/>
                                  </a:solidFill>
                                  <a:effectLst/>
                                  <a:latin typeface="Cambria Math" panose="02040503050406030204" pitchFamily="18" charset="0"/>
                                  <a:ea typeface="+mn-ea"/>
                                  <a:cs typeface="+mn-cs"/>
                                </a:rPr>
                                <m:t>=256</m:t>
                              </m:r>
                            </m:oMath>
                          </a14:m>
                          <a:endParaRPr lang="en-GB" sz="1800" kern="1200" dirty="0">
                            <a:solidFill>
                              <a:schemeClr val="lt1"/>
                            </a:solidFill>
                            <a:effectLst/>
                            <a:latin typeface="+mn-lt"/>
                            <a:ea typeface="+mn-ea"/>
                            <a:cs typeface="+mn-cs"/>
                          </a:endParaRPr>
                        </a:p>
                      </a:txBody>
                      <a:tcPr/>
                    </a:tc>
                    <a:extLst>
                      <a:ext uri="{0D108BD9-81ED-4DB2-BD59-A6C34878D82A}">
                        <a16:rowId xmlns:a16="http://schemas.microsoft.com/office/drawing/2014/main" val="1030044251"/>
                      </a:ext>
                    </a:extLst>
                  </a:tr>
                  <a:tr h="370840">
                    <a:tc>
                      <a:txBody>
                        <a:bodyPr/>
                        <a:lstStyle/>
                        <a:p>
                          <a:r>
                            <a:rPr lang="en-GB" sz="1800" kern="1200" dirty="0">
                              <a:solidFill>
                                <a:schemeClr val="dk1"/>
                              </a:solidFill>
                              <a:effectLst/>
                              <a:latin typeface="+mn-lt"/>
                              <a:ea typeface="+mn-ea"/>
                              <a:cs typeface="+mn-cs"/>
                            </a:rPr>
                            <a:t>Encoding</a:t>
                          </a:r>
                          <a:endParaRPr lang="en-GB" dirty="0"/>
                        </a:p>
                      </a:txBody>
                      <a:tcPr/>
                    </a:tc>
                    <a:tc>
                      <a:txBody>
                        <a:bodyPr/>
                        <a:lstStyle/>
                        <a:p>
                          <a:pPr marL="0" indent="0" rtl="0" fontAlgn="ctr">
                            <a:buFont typeface="Arial" panose="020B0604020202020204" pitchFamily="34" charset="0"/>
                            <a:buNone/>
                          </a:pPr>
                          <a:r>
                            <a:rPr lang="en-GB" sz="1800" kern="1200" dirty="0">
                              <a:solidFill>
                                <a:schemeClr val="dk1"/>
                              </a:solidFill>
                              <a:effectLst/>
                              <a:latin typeface="+mn-lt"/>
                              <a:ea typeface="+mn-ea"/>
                              <a:cs typeface="+mn-cs"/>
                            </a:rPr>
                            <a:t>The process of converting data from one form to another.</a:t>
                          </a:r>
                          <a:endParaRPr lang="en-GB" sz="1800" kern="1200" dirty="0">
                            <a:solidFill>
                              <a:schemeClr val="lt1"/>
                            </a:solidFill>
                            <a:effectLst/>
                            <a:latin typeface="+mn-lt"/>
                            <a:ea typeface="+mn-ea"/>
                            <a:cs typeface="+mn-cs"/>
                          </a:endParaRPr>
                        </a:p>
                      </a:txBody>
                      <a:tcPr/>
                    </a:tc>
                    <a:extLst>
                      <a:ext uri="{0D108BD9-81ED-4DB2-BD59-A6C34878D82A}">
                        <a16:rowId xmlns:a16="http://schemas.microsoft.com/office/drawing/2014/main" val="2340556300"/>
                      </a:ext>
                    </a:extLst>
                  </a:tr>
                </a:tbl>
              </a:graphicData>
            </a:graphic>
          </p:graphicFrame>
        </mc:Choice>
        <mc:Fallback xmlns="">
          <p:graphicFrame>
            <p:nvGraphicFramePr>
              <p:cNvPr id="7" name="Content Placeholder 6">
                <a:extLst>
                  <a:ext uri="{FF2B5EF4-FFF2-40B4-BE49-F238E27FC236}">
                    <a16:creationId xmlns:a16="http://schemas.microsoft.com/office/drawing/2014/main" id="{3744DDF0-0EF1-4E06-8C47-3FBEECF0547F}"/>
                  </a:ext>
                </a:extLst>
              </p:cNvPr>
              <p:cNvGraphicFramePr>
                <a:graphicFrameLocks noGrp="1"/>
              </p:cNvGraphicFramePr>
              <p:nvPr>
                <p:ph idx="1"/>
                <p:extLst>
                  <p:ext uri="{D42A27DB-BD31-4B8C-83A1-F6EECF244321}">
                    <p14:modId xmlns:p14="http://schemas.microsoft.com/office/powerpoint/2010/main" val="3566256786"/>
                  </p:ext>
                </p:extLst>
              </p:nvPr>
            </p:nvGraphicFramePr>
            <p:xfrm>
              <a:off x="431800" y="1511300"/>
              <a:ext cx="11328400" cy="3032760"/>
            </p:xfrm>
            <a:graphic>
              <a:graphicData uri="http://schemas.openxmlformats.org/drawingml/2006/table">
                <a:tbl>
                  <a:tblPr firstRow="1" bandRow="1">
                    <a:tableStyleId>{6E25E649-3F16-4E02-A733-19D2CDBF48F0}</a:tableStyleId>
                  </a:tblPr>
                  <a:tblGrid>
                    <a:gridCol w="2040812">
                      <a:extLst>
                        <a:ext uri="{9D8B030D-6E8A-4147-A177-3AD203B41FA5}">
                          <a16:colId xmlns:a16="http://schemas.microsoft.com/office/drawing/2014/main" val="1628083394"/>
                        </a:ext>
                      </a:extLst>
                    </a:gridCol>
                    <a:gridCol w="9287588">
                      <a:extLst>
                        <a:ext uri="{9D8B030D-6E8A-4147-A177-3AD203B41FA5}">
                          <a16:colId xmlns:a16="http://schemas.microsoft.com/office/drawing/2014/main" val="3279342647"/>
                        </a:ext>
                      </a:extLst>
                    </a:gridCol>
                  </a:tblGrid>
                  <a:tr h="370840">
                    <a:tc>
                      <a:txBody>
                        <a:bodyPr/>
                        <a:lstStyle/>
                        <a:p>
                          <a:r>
                            <a:rPr lang="en-GB" dirty="0"/>
                            <a:t>Term</a:t>
                          </a:r>
                        </a:p>
                      </a:txBody>
                      <a:tcPr/>
                    </a:tc>
                    <a:tc>
                      <a:txBody>
                        <a:bodyPr/>
                        <a:lstStyle/>
                        <a:p>
                          <a:r>
                            <a:rPr lang="en-GB" sz="1800" kern="1200" dirty="0">
                              <a:effectLst/>
                            </a:rPr>
                            <a:t>Definition</a:t>
                          </a:r>
                          <a:endParaRPr lang="en-GB" dirty="0"/>
                        </a:p>
                      </a:txBody>
                      <a:tcPr/>
                    </a:tc>
                    <a:extLst>
                      <a:ext uri="{0D108BD9-81ED-4DB2-BD59-A6C34878D82A}">
                        <a16:rowId xmlns:a16="http://schemas.microsoft.com/office/drawing/2014/main" val="135593881"/>
                      </a:ext>
                    </a:extLst>
                  </a:tr>
                  <a:tr h="640080">
                    <a:tc>
                      <a:txBody>
                        <a:bodyPr/>
                        <a:lstStyle/>
                        <a:p>
                          <a:r>
                            <a:rPr lang="en-GB" sz="1800" kern="1200" dirty="0">
                              <a:effectLst/>
                            </a:rPr>
                            <a:t>Machine Code</a:t>
                          </a:r>
                          <a:endParaRPr lang="en-GB" dirty="0"/>
                        </a:p>
                      </a:txBody>
                      <a:tcPr/>
                    </a:tc>
                    <a:tc>
                      <a:txBody>
                        <a:bodyPr/>
                        <a:lstStyle/>
                        <a:p>
                          <a:r>
                            <a:rPr lang="en-GB" sz="1800" kern="1200" dirty="0">
                              <a:effectLst/>
                            </a:rPr>
                            <a:t>The only language a computer can process directly without previous transformation. True machine code is a stream of raw, usually binary data.</a:t>
                          </a:r>
                          <a:endParaRPr lang="en-GB" dirty="0"/>
                        </a:p>
                      </a:txBody>
                      <a:tcPr/>
                    </a:tc>
                    <a:extLst>
                      <a:ext uri="{0D108BD9-81ED-4DB2-BD59-A6C34878D82A}">
                        <a16:rowId xmlns:a16="http://schemas.microsoft.com/office/drawing/2014/main" val="780134473"/>
                      </a:ext>
                    </a:extLst>
                  </a:tr>
                  <a:tr h="640080">
                    <a:tc>
                      <a:txBody>
                        <a:bodyPr/>
                        <a:lstStyle/>
                        <a:p>
                          <a:r>
                            <a:rPr lang="en-GB" sz="1800" kern="1200" dirty="0">
                              <a:solidFill>
                                <a:schemeClr val="dk1"/>
                              </a:solidFill>
                              <a:effectLst/>
                              <a:latin typeface="+mn-lt"/>
                              <a:ea typeface="+mn-ea"/>
                              <a:cs typeface="+mn-cs"/>
                            </a:rPr>
                            <a:t>Binary Numeral System</a:t>
                          </a:r>
                          <a:endParaRPr lang="en-GB" dirty="0"/>
                        </a:p>
                      </a:txBody>
                      <a:tcPr/>
                    </a:tc>
                    <a:tc>
                      <a:txBody>
                        <a:bodyPr/>
                        <a:lstStyle/>
                        <a:p>
                          <a:r>
                            <a:rPr lang="en-GB" sz="1800" kern="1200" dirty="0">
                              <a:solidFill>
                                <a:schemeClr val="dk1"/>
                              </a:solidFill>
                              <a:effectLst/>
                              <a:latin typeface="+mn-lt"/>
                              <a:ea typeface="+mn-ea"/>
                              <a:cs typeface="+mn-cs"/>
                            </a:rPr>
                            <a:t>A base-2 numeral system which uses only two symbols: typically "0" and "1". Any value can be encoded into a sequence of ones and zeros using this system.</a:t>
                          </a:r>
                          <a:endParaRPr lang="en-GB" dirty="0"/>
                        </a:p>
                      </a:txBody>
                      <a:tcPr/>
                    </a:tc>
                    <a:extLst>
                      <a:ext uri="{0D108BD9-81ED-4DB2-BD59-A6C34878D82A}">
                        <a16:rowId xmlns:a16="http://schemas.microsoft.com/office/drawing/2014/main" val="1402622622"/>
                      </a:ext>
                    </a:extLst>
                  </a:tr>
                  <a:tr h="370840">
                    <a:tc>
                      <a:txBody>
                        <a:bodyPr/>
                        <a:lstStyle/>
                        <a:p>
                          <a:r>
                            <a:rPr lang="en-GB" sz="1800" kern="1200" dirty="0">
                              <a:solidFill>
                                <a:schemeClr val="dk1"/>
                              </a:solidFill>
                              <a:effectLst/>
                              <a:latin typeface="+mn-lt"/>
                              <a:ea typeface="+mn-ea"/>
                              <a:cs typeface="+mn-cs"/>
                            </a:rPr>
                            <a:t>Bit</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A basic unit of information in computing - </a:t>
                          </a:r>
                          <a:r>
                            <a:rPr lang="en-GB" sz="1800" i="1" kern="1200" dirty="0">
                              <a:solidFill>
                                <a:schemeClr val="dk1"/>
                              </a:solidFill>
                              <a:effectLst/>
                              <a:latin typeface="+mn-lt"/>
                              <a:ea typeface="+mn-ea"/>
                              <a:cs typeface="+mn-cs"/>
                            </a:rPr>
                            <a:t>a binary digit</a:t>
                          </a:r>
                          <a:r>
                            <a:rPr lang="en-GB" sz="1800" kern="1200" dirty="0">
                              <a:solidFill>
                                <a:schemeClr val="dk1"/>
                              </a:solidFill>
                              <a:effectLst/>
                              <a:latin typeface="+mn-lt"/>
                              <a:ea typeface="+mn-ea"/>
                              <a:cs typeface="+mn-cs"/>
                            </a:rPr>
                            <a:t>. </a:t>
                          </a:r>
                        </a:p>
                      </a:txBody>
                      <a:tcPr/>
                    </a:tc>
                    <a:extLst>
                      <a:ext uri="{0D108BD9-81ED-4DB2-BD59-A6C34878D82A}">
                        <a16:rowId xmlns:a16="http://schemas.microsoft.com/office/drawing/2014/main" val="2011053551"/>
                      </a:ext>
                    </a:extLst>
                  </a:tr>
                  <a:tr h="640080">
                    <a:tc>
                      <a:txBody>
                        <a:bodyPr/>
                        <a:lstStyle/>
                        <a:p>
                          <a:r>
                            <a:rPr lang="en-GB" sz="1800" kern="1200" dirty="0">
                              <a:solidFill>
                                <a:schemeClr val="dk1"/>
                              </a:solidFill>
                              <a:effectLst/>
                              <a:latin typeface="+mn-lt"/>
                              <a:ea typeface="+mn-ea"/>
                              <a:cs typeface="+mn-cs"/>
                            </a:rPr>
                            <a:t>Byte</a:t>
                          </a:r>
                          <a:endParaRPr lang="en-GB" dirty="0"/>
                        </a:p>
                      </a:txBody>
                      <a:tcPr/>
                    </a:tc>
                    <a:tc>
                      <a:txBody>
                        <a:bodyPr/>
                        <a:lstStyle/>
                        <a:p>
                          <a:endParaRPr lang="en-US"/>
                        </a:p>
                      </a:txBody>
                      <a:tcPr>
                        <a:blipFill>
                          <a:blip r:embed="rId2"/>
                          <a:stretch>
                            <a:fillRect l="-21967" t="-321905" r="-131" b="-73333"/>
                          </a:stretch>
                        </a:blipFill>
                      </a:tcPr>
                    </a:tc>
                    <a:extLst>
                      <a:ext uri="{0D108BD9-81ED-4DB2-BD59-A6C34878D82A}">
                        <a16:rowId xmlns:a16="http://schemas.microsoft.com/office/drawing/2014/main" val="1030044251"/>
                      </a:ext>
                    </a:extLst>
                  </a:tr>
                  <a:tr h="370840">
                    <a:tc>
                      <a:txBody>
                        <a:bodyPr/>
                        <a:lstStyle/>
                        <a:p>
                          <a:r>
                            <a:rPr lang="en-GB" sz="1800" kern="1200" dirty="0">
                              <a:solidFill>
                                <a:schemeClr val="dk1"/>
                              </a:solidFill>
                              <a:effectLst/>
                              <a:latin typeface="+mn-lt"/>
                              <a:ea typeface="+mn-ea"/>
                              <a:cs typeface="+mn-cs"/>
                            </a:rPr>
                            <a:t>Encoding</a:t>
                          </a:r>
                          <a:endParaRPr lang="en-GB" dirty="0"/>
                        </a:p>
                      </a:txBody>
                      <a:tcPr/>
                    </a:tc>
                    <a:tc>
                      <a:txBody>
                        <a:bodyPr/>
                        <a:lstStyle/>
                        <a:p>
                          <a:pPr marL="0" indent="0" rtl="0" fontAlgn="ctr">
                            <a:buFont typeface="Arial" panose="020B0604020202020204" pitchFamily="34" charset="0"/>
                            <a:buNone/>
                          </a:pPr>
                          <a:r>
                            <a:rPr lang="en-GB" sz="1800" kern="1200" dirty="0">
                              <a:solidFill>
                                <a:schemeClr val="dk1"/>
                              </a:solidFill>
                              <a:effectLst/>
                              <a:latin typeface="+mn-lt"/>
                              <a:ea typeface="+mn-ea"/>
                              <a:cs typeface="+mn-cs"/>
                            </a:rPr>
                            <a:t>The process of converting data from one form to another.</a:t>
                          </a:r>
                          <a:endParaRPr lang="en-GB" sz="1800" kern="1200" dirty="0">
                            <a:solidFill>
                              <a:schemeClr val="lt1"/>
                            </a:solidFill>
                            <a:effectLst/>
                            <a:latin typeface="+mn-lt"/>
                            <a:ea typeface="+mn-ea"/>
                            <a:cs typeface="+mn-cs"/>
                          </a:endParaRPr>
                        </a:p>
                      </a:txBody>
                      <a:tcPr/>
                    </a:tc>
                    <a:extLst>
                      <a:ext uri="{0D108BD9-81ED-4DB2-BD59-A6C34878D82A}">
                        <a16:rowId xmlns:a16="http://schemas.microsoft.com/office/drawing/2014/main" val="2340556300"/>
                      </a:ext>
                    </a:extLst>
                  </a:tr>
                </a:tbl>
              </a:graphicData>
            </a:graphic>
          </p:graphicFrame>
        </mc:Fallback>
      </mc:AlternateContent>
      <p:sp>
        <p:nvSpPr>
          <p:cNvPr id="5" name="Footer Placeholder 4">
            <a:extLst>
              <a:ext uri="{FF2B5EF4-FFF2-40B4-BE49-F238E27FC236}">
                <a16:creationId xmlns:a16="http://schemas.microsoft.com/office/drawing/2014/main" id="{6FB50484-BEC8-4001-9726-BCE2E63D6428}"/>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C5EA68D9-755C-413E-B27A-2F76D8ACCA42}"/>
              </a:ext>
            </a:extLst>
          </p:cNvPr>
          <p:cNvSpPr>
            <a:spLocks noGrp="1"/>
          </p:cNvSpPr>
          <p:nvPr>
            <p:ph type="sldNum" sz="quarter" idx="33"/>
          </p:nvPr>
        </p:nvSpPr>
        <p:spPr/>
        <p:txBody>
          <a:bodyPr/>
          <a:lstStyle/>
          <a:p>
            <a:fld id="{32415FDE-045E-41A0-ABC2-F5FD0B681EED}" type="slidenum">
              <a:rPr lang="en-GB" smtClean="0"/>
              <a:t>12</a:t>
            </a:fld>
            <a:endParaRPr lang="en-GB"/>
          </a:p>
        </p:txBody>
      </p:sp>
    </p:spTree>
    <p:extLst>
      <p:ext uri="{BB962C8B-B14F-4D97-AF65-F5344CB8AC3E}">
        <p14:creationId xmlns:p14="http://schemas.microsoft.com/office/powerpoint/2010/main" val="640654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0F86C-6FA3-40AB-86EF-87FE1EF26D27}"/>
              </a:ext>
            </a:extLst>
          </p:cNvPr>
          <p:cNvSpPr>
            <a:spLocks noGrp="1"/>
          </p:cNvSpPr>
          <p:nvPr>
            <p:ph type="title"/>
          </p:nvPr>
        </p:nvSpPr>
        <p:spPr/>
        <p:txBody>
          <a:bodyPr/>
          <a:lstStyle/>
          <a:p>
            <a:r>
              <a:rPr lang="en-GB" dirty="0"/>
              <a:t>Types of Character Encoding</a:t>
            </a:r>
          </a:p>
        </p:txBody>
      </p:sp>
      <p:sp>
        <p:nvSpPr>
          <p:cNvPr id="3" name="Text Placeholder 2">
            <a:extLst>
              <a:ext uri="{FF2B5EF4-FFF2-40B4-BE49-F238E27FC236}">
                <a16:creationId xmlns:a16="http://schemas.microsoft.com/office/drawing/2014/main" id="{6A12CE12-54FC-47BE-9E0F-36B338751F65}"/>
              </a:ext>
            </a:extLst>
          </p:cNvPr>
          <p:cNvSpPr>
            <a:spLocks noGrp="1"/>
          </p:cNvSpPr>
          <p:nvPr>
            <p:ph type="body" sz="quarter" idx="32"/>
          </p:nvPr>
        </p:nvSpPr>
        <p:spPr/>
        <p:txBody>
          <a:bodyPr/>
          <a:lstStyle/>
          <a:p>
            <a:r>
              <a:rPr lang="en-GB" dirty="0"/>
              <a:t>A </a:t>
            </a:r>
            <a:r>
              <a:rPr lang="en-GB" i="1" dirty="0"/>
              <a:t>character</a:t>
            </a:r>
            <a:r>
              <a:rPr lang="en-GB" dirty="0"/>
              <a:t> is a minimal unit of text that has semantic value.</a:t>
            </a:r>
          </a:p>
        </p:txBody>
      </p:sp>
      <p:sp>
        <p:nvSpPr>
          <p:cNvPr id="4" name="Content Placeholder 3">
            <a:extLst>
              <a:ext uri="{FF2B5EF4-FFF2-40B4-BE49-F238E27FC236}">
                <a16:creationId xmlns:a16="http://schemas.microsoft.com/office/drawing/2014/main" id="{E5112C80-8159-4337-93DE-A67C6CAB06C9}"/>
              </a:ext>
            </a:extLst>
          </p:cNvPr>
          <p:cNvSpPr>
            <a:spLocks noGrp="1"/>
          </p:cNvSpPr>
          <p:nvPr>
            <p:ph idx="1"/>
          </p:nvPr>
        </p:nvSpPr>
        <p:spPr/>
        <p:txBody>
          <a:bodyPr/>
          <a:lstStyle/>
          <a:p>
            <a:pPr marL="0" indent="0">
              <a:buNone/>
            </a:pPr>
            <a:r>
              <a:rPr lang="en-GB" b="1" dirty="0"/>
              <a:t>ASCII – American Standard Code for Information Interchange</a:t>
            </a:r>
          </a:p>
          <a:p>
            <a:pPr lvl="2"/>
            <a:r>
              <a:rPr lang="en-GB" dirty="0"/>
              <a:t>The first</a:t>
            </a:r>
          </a:p>
          <a:p>
            <a:pPr lvl="2"/>
            <a:r>
              <a:rPr lang="en-GB" dirty="0"/>
              <a:t>Based on the English alphabet</a:t>
            </a:r>
          </a:p>
          <a:p>
            <a:pPr lvl="2"/>
            <a:r>
              <a:rPr lang="en-GB" dirty="0"/>
              <a:t>Encodes 128 specified characters into 7-bit integers</a:t>
            </a:r>
          </a:p>
          <a:p>
            <a:pPr marL="0" indent="0">
              <a:buNone/>
            </a:pPr>
            <a:r>
              <a:rPr lang="en-GB" b="1" dirty="0"/>
              <a:t>Unicode</a:t>
            </a:r>
          </a:p>
          <a:p>
            <a:pPr lvl="2"/>
            <a:r>
              <a:rPr lang="en-GB" dirty="0"/>
              <a:t>International standard</a:t>
            </a:r>
          </a:p>
          <a:p>
            <a:pPr lvl="2"/>
            <a:r>
              <a:rPr lang="en-GB" dirty="0"/>
              <a:t>UTF-8 is the dominant encoding on the WWW</a:t>
            </a:r>
          </a:p>
          <a:p>
            <a:pPr lvl="2"/>
            <a:r>
              <a:rPr lang="en-GB" dirty="0"/>
              <a:t>Covers 137,994 characters covering 150 modern and historic scripts, as well as symbols and emoji.</a:t>
            </a:r>
          </a:p>
          <a:p>
            <a:pPr marL="0" indent="0">
              <a:buNone/>
            </a:pPr>
            <a:r>
              <a:rPr lang="en-GB" b="1" dirty="0"/>
              <a:t>Morse Code!!</a:t>
            </a:r>
          </a:p>
        </p:txBody>
      </p:sp>
      <p:sp>
        <p:nvSpPr>
          <p:cNvPr id="5" name="Footer Placeholder 4">
            <a:extLst>
              <a:ext uri="{FF2B5EF4-FFF2-40B4-BE49-F238E27FC236}">
                <a16:creationId xmlns:a16="http://schemas.microsoft.com/office/drawing/2014/main" id="{CA258411-CC12-4FC3-8220-80B0EC553A7D}"/>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FE39F876-2F1F-403B-A317-BC7C984FA81F}"/>
              </a:ext>
            </a:extLst>
          </p:cNvPr>
          <p:cNvSpPr>
            <a:spLocks noGrp="1"/>
          </p:cNvSpPr>
          <p:nvPr>
            <p:ph type="sldNum" sz="quarter" idx="33"/>
          </p:nvPr>
        </p:nvSpPr>
        <p:spPr/>
        <p:txBody>
          <a:bodyPr/>
          <a:lstStyle/>
          <a:p>
            <a:fld id="{32415FDE-045E-41A0-ABC2-F5FD0B681EED}" type="slidenum">
              <a:rPr lang="en-GB" smtClean="0"/>
              <a:t>13</a:t>
            </a:fld>
            <a:endParaRPr lang="en-GB"/>
          </a:p>
        </p:txBody>
      </p:sp>
      <p:pic>
        <p:nvPicPr>
          <p:cNvPr id="8" name="Picture 7">
            <a:extLst>
              <a:ext uri="{FF2B5EF4-FFF2-40B4-BE49-F238E27FC236}">
                <a16:creationId xmlns:a16="http://schemas.microsoft.com/office/drawing/2014/main" id="{9C7A1A78-8981-4BE0-8498-6E2C3C67BCD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98986" y="4745880"/>
            <a:ext cx="1714500" cy="333375"/>
          </a:xfrm>
          <a:prstGeom prst="rect">
            <a:avLst/>
          </a:prstGeom>
        </p:spPr>
      </p:pic>
      <p:sp>
        <p:nvSpPr>
          <p:cNvPr id="9" name="TextBox 8">
            <a:extLst>
              <a:ext uri="{FF2B5EF4-FFF2-40B4-BE49-F238E27FC236}">
                <a16:creationId xmlns:a16="http://schemas.microsoft.com/office/drawing/2014/main" id="{561E504F-E63E-44DE-830F-B37DBA7D4DE4}"/>
              </a:ext>
            </a:extLst>
          </p:cNvPr>
          <p:cNvSpPr txBox="1"/>
          <p:nvPr/>
        </p:nvSpPr>
        <p:spPr>
          <a:xfrm>
            <a:off x="8901403" y="5143061"/>
            <a:ext cx="2528596" cy="600164"/>
          </a:xfrm>
          <a:prstGeom prst="rect">
            <a:avLst/>
          </a:prstGeom>
          <a:noFill/>
        </p:spPr>
        <p:txBody>
          <a:bodyPr wrap="square" rtlCol="0">
            <a:spAutoFit/>
          </a:bodyPr>
          <a:lstStyle/>
          <a:p>
            <a:r>
              <a:rPr lang="en-US" sz="1100" i="1" dirty="0"/>
              <a:t>The word 'Wikipedia' represented in </a:t>
            </a:r>
            <a:r>
              <a:rPr lang="en-US" sz="1100" i="1" dirty="0">
                <a:hlinkClick r:id="rId3" tooltip="ASCII"/>
              </a:rPr>
              <a:t>ASCII</a:t>
            </a:r>
            <a:r>
              <a:rPr lang="en-US" sz="1100" i="1" dirty="0"/>
              <a:t> binary code, made up of 9 bytes (72 bits).</a:t>
            </a:r>
            <a:endParaRPr lang="en-GB" sz="1100" i="1" dirty="0"/>
          </a:p>
        </p:txBody>
      </p:sp>
      <p:pic>
        <p:nvPicPr>
          <p:cNvPr id="11" name="Picture 10">
            <a:extLst>
              <a:ext uri="{FF2B5EF4-FFF2-40B4-BE49-F238E27FC236}">
                <a16:creationId xmlns:a16="http://schemas.microsoft.com/office/drawing/2014/main" id="{25080E63-58D8-46B3-92D6-BFBB1F24CF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82293" y="4222293"/>
            <a:ext cx="2303494" cy="1842795"/>
          </a:xfrm>
          <a:prstGeom prst="rect">
            <a:avLst/>
          </a:prstGeom>
        </p:spPr>
      </p:pic>
      <p:pic>
        <p:nvPicPr>
          <p:cNvPr id="13" name="Picture 12">
            <a:extLst>
              <a:ext uri="{FF2B5EF4-FFF2-40B4-BE49-F238E27FC236}">
                <a16:creationId xmlns:a16="http://schemas.microsoft.com/office/drawing/2014/main" id="{DA97C606-2B1E-44A0-912E-76C60D34E6EE}"/>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3339" y="4481507"/>
            <a:ext cx="2982398" cy="1368787"/>
          </a:xfrm>
          <a:prstGeom prst="rect">
            <a:avLst/>
          </a:prstGeom>
        </p:spPr>
      </p:pic>
    </p:spTree>
    <p:extLst>
      <p:ext uri="{BB962C8B-B14F-4D97-AF65-F5344CB8AC3E}">
        <p14:creationId xmlns:p14="http://schemas.microsoft.com/office/powerpoint/2010/main" val="22309259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678D-87FE-4CCD-9D1C-5C18142ED2B4}"/>
              </a:ext>
            </a:extLst>
          </p:cNvPr>
          <p:cNvSpPr>
            <a:spLocks noGrp="1"/>
          </p:cNvSpPr>
          <p:nvPr>
            <p:ph type="title"/>
          </p:nvPr>
        </p:nvSpPr>
        <p:spPr/>
        <p:txBody>
          <a:bodyPr/>
          <a:lstStyle/>
          <a:p>
            <a:r>
              <a:rPr lang="en-GB" dirty="0"/>
              <a:t>Glossary of Terms</a:t>
            </a:r>
          </a:p>
        </p:txBody>
      </p:sp>
      <p:sp>
        <p:nvSpPr>
          <p:cNvPr id="3" name="Text Placeholder 2">
            <a:extLst>
              <a:ext uri="{FF2B5EF4-FFF2-40B4-BE49-F238E27FC236}">
                <a16:creationId xmlns:a16="http://schemas.microsoft.com/office/drawing/2014/main" id="{96412FB6-00B1-4DDB-BBFD-1315389DEB31}"/>
              </a:ext>
            </a:extLst>
          </p:cNvPr>
          <p:cNvSpPr>
            <a:spLocks noGrp="1"/>
          </p:cNvSpPr>
          <p:nvPr>
            <p:ph type="body" sz="quarter" idx="32"/>
          </p:nvPr>
        </p:nvSpPr>
        <p:spPr/>
        <p:txBody>
          <a:bodyPr/>
          <a:lstStyle/>
          <a:p>
            <a:r>
              <a:rPr lang="en-GB" dirty="0"/>
              <a:t>Software</a:t>
            </a:r>
          </a:p>
        </p:txBody>
      </p:sp>
      <p:graphicFrame>
        <p:nvGraphicFramePr>
          <p:cNvPr id="7" name="Content Placeholder 6">
            <a:extLst>
              <a:ext uri="{FF2B5EF4-FFF2-40B4-BE49-F238E27FC236}">
                <a16:creationId xmlns:a16="http://schemas.microsoft.com/office/drawing/2014/main" id="{3744DDF0-0EF1-4E06-8C47-3FBEECF0547F}"/>
              </a:ext>
            </a:extLst>
          </p:cNvPr>
          <p:cNvGraphicFramePr>
            <a:graphicFrameLocks noGrp="1"/>
          </p:cNvGraphicFramePr>
          <p:nvPr>
            <p:ph idx="1"/>
            <p:extLst>
              <p:ext uri="{D42A27DB-BD31-4B8C-83A1-F6EECF244321}">
                <p14:modId xmlns:p14="http://schemas.microsoft.com/office/powerpoint/2010/main" val="768138485"/>
              </p:ext>
            </p:extLst>
          </p:nvPr>
        </p:nvGraphicFramePr>
        <p:xfrm>
          <a:off x="431800" y="1511300"/>
          <a:ext cx="11328400" cy="3596640"/>
        </p:xfrm>
        <a:graphic>
          <a:graphicData uri="http://schemas.openxmlformats.org/drawingml/2006/table">
            <a:tbl>
              <a:tblPr firstRow="1" bandRow="1">
                <a:tableStyleId>{6E25E649-3F16-4E02-A733-19D2CDBF48F0}</a:tableStyleId>
              </a:tblPr>
              <a:tblGrid>
                <a:gridCol w="2040812">
                  <a:extLst>
                    <a:ext uri="{9D8B030D-6E8A-4147-A177-3AD203B41FA5}">
                      <a16:colId xmlns:a16="http://schemas.microsoft.com/office/drawing/2014/main" val="1628083394"/>
                    </a:ext>
                  </a:extLst>
                </a:gridCol>
                <a:gridCol w="9287588">
                  <a:extLst>
                    <a:ext uri="{9D8B030D-6E8A-4147-A177-3AD203B41FA5}">
                      <a16:colId xmlns:a16="http://schemas.microsoft.com/office/drawing/2014/main" val="3279342647"/>
                    </a:ext>
                  </a:extLst>
                </a:gridCol>
              </a:tblGrid>
              <a:tr h="370840">
                <a:tc>
                  <a:txBody>
                    <a:bodyPr/>
                    <a:lstStyle/>
                    <a:p>
                      <a:r>
                        <a:rPr lang="en-GB" dirty="0"/>
                        <a:t>Term</a:t>
                      </a:r>
                    </a:p>
                  </a:txBody>
                  <a:tcPr/>
                </a:tc>
                <a:tc>
                  <a:txBody>
                    <a:bodyPr/>
                    <a:lstStyle/>
                    <a:p>
                      <a:r>
                        <a:rPr lang="en-GB" sz="1800" kern="1200" dirty="0">
                          <a:effectLst/>
                        </a:rPr>
                        <a:t>Definition</a:t>
                      </a:r>
                      <a:endParaRPr lang="en-GB" dirty="0"/>
                    </a:p>
                  </a:txBody>
                  <a:tcPr/>
                </a:tc>
                <a:extLst>
                  <a:ext uri="{0D108BD9-81ED-4DB2-BD59-A6C34878D82A}">
                    <a16:rowId xmlns:a16="http://schemas.microsoft.com/office/drawing/2014/main" val="135593881"/>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Algorithm</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a:solidFill>
                            <a:schemeClr val="dk1"/>
                          </a:solidFill>
                          <a:effectLst/>
                          <a:latin typeface="+mn-lt"/>
                          <a:ea typeface="+mn-ea"/>
                          <a:cs typeface="+mn-cs"/>
                        </a:rPr>
                        <a:t>An algorithm is a sequence of instructions to perform a computation. It can be expressed within a finite amount of space and time in a formal language. When executed it proceeds through a finite number of well-defined successive states, eventually producing an output and terminating at the final state.</a:t>
                      </a:r>
                      <a:endParaRPr lang="en-GB" sz="1800" kern="1200" dirty="0">
                        <a:solidFill>
                          <a:schemeClr val="dk1"/>
                        </a:solidFill>
                        <a:effectLst/>
                        <a:latin typeface="+mn-lt"/>
                        <a:ea typeface="+mn-ea"/>
                        <a:cs typeface="+mn-cs"/>
                      </a:endParaRPr>
                    </a:p>
                  </a:txBody>
                  <a:tcPr marL="50800" marR="50800" marT="50800" marB="50800"/>
                </a:tc>
                <a:extLst>
                  <a:ext uri="{0D108BD9-81ED-4DB2-BD59-A6C34878D82A}">
                    <a16:rowId xmlns:a16="http://schemas.microsoft.com/office/drawing/2014/main" val="780134473"/>
                  </a:ext>
                </a:extLst>
              </a:tr>
              <a:tr h="370840">
                <a:tc>
                  <a:txBody>
                    <a:bodyPr/>
                    <a:lstStyle/>
                    <a:p>
                      <a:pPr marL="0" marR="0" algn="l" defTabSz="914400" rtl="0" eaLnBrk="1" fontAlgn="t" latinLnBrk="0" hangingPunct="1">
                        <a:spcBef>
                          <a:spcPts val="0"/>
                        </a:spcBef>
                        <a:spcAft>
                          <a:spcPts val="0"/>
                        </a:spcAft>
                      </a:pPr>
                      <a:r>
                        <a:rPr lang="en-GB" sz="1800" kern="1200">
                          <a:solidFill>
                            <a:schemeClr val="dk1"/>
                          </a:solidFill>
                          <a:effectLst/>
                          <a:latin typeface="+mn-lt"/>
                          <a:ea typeface="+mn-ea"/>
                          <a:cs typeface="+mn-cs"/>
                        </a:rPr>
                        <a:t>Procedure</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a:solidFill>
                            <a:schemeClr val="dk1"/>
                          </a:solidFill>
                          <a:effectLst/>
                          <a:latin typeface="+mn-lt"/>
                          <a:ea typeface="+mn-ea"/>
                          <a:cs typeface="+mn-cs"/>
                        </a:rPr>
                        <a:t>A series of computational steps to be carried out, also known as routines, subroutines or functions.</a:t>
                      </a:r>
                      <a:endParaRPr lang="en-GB" sz="1800" kern="1200" dirty="0">
                        <a:solidFill>
                          <a:schemeClr val="dk1"/>
                        </a:solidFill>
                        <a:effectLst/>
                        <a:latin typeface="+mn-lt"/>
                        <a:ea typeface="+mn-ea"/>
                        <a:cs typeface="+mn-cs"/>
                      </a:endParaRPr>
                    </a:p>
                  </a:txBody>
                  <a:tcPr marL="50800" marR="50800" marT="50800" marB="50800"/>
                </a:tc>
                <a:extLst>
                  <a:ext uri="{0D108BD9-81ED-4DB2-BD59-A6C34878D82A}">
                    <a16:rowId xmlns:a16="http://schemas.microsoft.com/office/drawing/2014/main" val="1402622622"/>
                  </a:ext>
                </a:extLst>
              </a:tr>
              <a:tr h="370840">
                <a:tc>
                  <a:txBody>
                    <a:bodyPr/>
                    <a:lstStyle/>
                    <a:p>
                      <a:r>
                        <a:rPr lang="en-GB" sz="1800" kern="1200" dirty="0">
                          <a:solidFill>
                            <a:schemeClr val="dk1"/>
                          </a:solidFill>
                          <a:effectLst/>
                          <a:latin typeface="+mn-lt"/>
                          <a:ea typeface="+mn-ea"/>
                          <a:cs typeface="+mn-cs"/>
                        </a:rPr>
                        <a:t>Computer Program</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A  collection of instructions that perform a specific task when executed by a computer.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kern="1200" dirty="0">
                        <a:solidFill>
                          <a:schemeClr val="dk1"/>
                        </a:solidFill>
                        <a:effectLst/>
                        <a:latin typeface="+mn-lt"/>
                        <a:ea typeface="+mn-ea"/>
                        <a:cs typeface="+mn-cs"/>
                      </a:endParaRPr>
                    </a:p>
                  </a:txBody>
                  <a:tcPr/>
                </a:tc>
                <a:extLst>
                  <a:ext uri="{0D108BD9-81ED-4DB2-BD59-A6C34878D82A}">
                    <a16:rowId xmlns:a16="http://schemas.microsoft.com/office/drawing/2014/main" val="2011053551"/>
                  </a:ext>
                </a:extLst>
              </a:tr>
              <a:tr h="370840">
                <a:tc>
                  <a:txBody>
                    <a:bodyPr/>
                    <a:lstStyle/>
                    <a:p>
                      <a:r>
                        <a:rPr lang="en-GB" sz="1800" kern="1200">
                          <a:solidFill>
                            <a:schemeClr val="dk1"/>
                          </a:solidFill>
                          <a:effectLst/>
                          <a:latin typeface="+mn-lt"/>
                          <a:ea typeface="+mn-ea"/>
                          <a:cs typeface="+mn-cs"/>
                        </a:rPr>
                        <a:t>Library</a:t>
                      </a:r>
                      <a:endParaRPr lang="en-GB" dirty="0"/>
                    </a:p>
                  </a:txBody>
                  <a:tcPr/>
                </a:tc>
                <a:tc>
                  <a:txBody>
                    <a:bodyPr/>
                    <a:lstStyle/>
                    <a:p>
                      <a:pPr marL="0" indent="0" rtl="0" fontAlgn="ctr">
                        <a:buFont typeface="Arial" panose="020B0604020202020204" pitchFamily="34" charset="0"/>
                        <a:buNone/>
                      </a:pPr>
                      <a:r>
                        <a:rPr lang="en-GB" sz="1800" kern="1200">
                          <a:solidFill>
                            <a:schemeClr val="dk1"/>
                          </a:solidFill>
                          <a:effectLst/>
                          <a:latin typeface="+mn-lt"/>
                          <a:ea typeface="+mn-ea"/>
                          <a:cs typeface="+mn-cs"/>
                        </a:rPr>
                        <a:t>A collection of non-volatile resources used by computer programs, where the value typically lies in their reuse by multiple programs.</a:t>
                      </a:r>
                      <a:endParaRPr lang="en-GB" sz="1800" kern="1200" dirty="0">
                        <a:solidFill>
                          <a:schemeClr val="lt1"/>
                        </a:solidFill>
                        <a:effectLst/>
                        <a:latin typeface="+mn-lt"/>
                        <a:ea typeface="+mn-ea"/>
                        <a:cs typeface="+mn-cs"/>
                      </a:endParaRPr>
                    </a:p>
                  </a:txBody>
                  <a:tcPr/>
                </a:tc>
                <a:extLst>
                  <a:ext uri="{0D108BD9-81ED-4DB2-BD59-A6C34878D82A}">
                    <a16:rowId xmlns:a16="http://schemas.microsoft.com/office/drawing/2014/main" val="1030044251"/>
                  </a:ext>
                </a:extLst>
              </a:tr>
              <a:tr h="370840">
                <a:tc>
                  <a:txBody>
                    <a:bodyPr/>
                    <a:lstStyle/>
                    <a:p>
                      <a:r>
                        <a:rPr lang="en-GB" sz="1800" kern="1200">
                          <a:solidFill>
                            <a:schemeClr val="dk1"/>
                          </a:solidFill>
                          <a:effectLst/>
                          <a:latin typeface="+mn-lt"/>
                          <a:ea typeface="+mn-ea"/>
                          <a:cs typeface="+mn-cs"/>
                        </a:rPr>
                        <a:t>Software</a:t>
                      </a:r>
                      <a:endParaRPr lang="en-GB" dirty="0"/>
                    </a:p>
                  </a:txBody>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GB" sz="1800" kern="1200" dirty="0">
                          <a:solidFill>
                            <a:schemeClr val="dk1"/>
                          </a:solidFill>
                          <a:effectLst/>
                          <a:latin typeface="+mn-lt"/>
                          <a:ea typeface="+mn-ea"/>
                          <a:cs typeface="+mn-cs"/>
                        </a:rPr>
                        <a:t>A collection of computer programs, libraries, and related data used to operate computers.</a:t>
                      </a:r>
                    </a:p>
                  </a:txBody>
                  <a:tcPr/>
                </a:tc>
                <a:extLst>
                  <a:ext uri="{0D108BD9-81ED-4DB2-BD59-A6C34878D82A}">
                    <a16:rowId xmlns:a16="http://schemas.microsoft.com/office/drawing/2014/main" val="2340556300"/>
                  </a:ext>
                </a:extLst>
              </a:tr>
            </a:tbl>
          </a:graphicData>
        </a:graphic>
      </p:graphicFrame>
      <p:sp>
        <p:nvSpPr>
          <p:cNvPr id="5" name="Footer Placeholder 4">
            <a:extLst>
              <a:ext uri="{FF2B5EF4-FFF2-40B4-BE49-F238E27FC236}">
                <a16:creationId xmlns:a16="http://schemas.microsoft.com/office/drawing/2014/main" id="{6FB50484-BEC8-4001-9726-BCE2E63D6428}"/>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C5EA68D9-755C-413E-B27A-2F76D8ACCA42}"/>
              </a:ext>
            </a:extLst>
          </p:cNvPr>
          <p:cNvSpPr>
            <a:spLocks noGrp="1"/>
          </p:cNvSpPr>
          <p:nvPr>
            <p:ph type="sldNum" sz="quarter" idx="33"/>
          </p:nvPr>
        </p:nvSpPr>
        <p:spPr/>
        <p:txBody>
          <a:bodyPr/>
          <a:lstStyle/>
          <a:p>
            <a:fld id="{32415FDE-045E-41A0-ABC2-F5FD0B681EED}" type="slidenum">
              <a:rPr lang="en-GB" smtClean="0"/>
              <a:t>14</a:t>
            </a:fld>
            <a:endParaRPr lang="en-GB"/>
          </a:p>
        </p:txBody>
      </p:sp>
    </p:spTree>
    <p:extLst>
      <p:ext uri="{BB962C8B-B14F-4D97-AF65-F5344CB8AC3E}">
        <p14:creationId xmlns:p14="http://schemas.microsoft.com/office/powerpoint/2010/main" val="3811273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61C66-2F3B-4394-A306-6652AC828B3E}"/>
              </a:ext>
            </a:extLst>
          </p:cNvPr>
          <p:cNvSpPr>
            <a:spLocks noGrp="1"/>
          </p:cNvSpPr>
          <p:nvPr>
            <p:ph type="title"/>
          </p:nvPr>
        </p:nvSpPr>
        <p:spPr/>
        <p:txBody>
          <a:bodyPr/>
          <a:lstStyle/>
          <a:p>
            <a:r>
              <a:rPr lang="en-GB" dirty="0"/>
              <a:t>Algorithms in real life</a:t>
            </a:r>
          </a:p>
        </p:txBody>
      </p:sp>
      <p:sp>
        <p:nvSpPr>
          <p:cNvPr id="3" name="Text Placeholder 2">
            <a:extLst>
              <a:ext uri="{FF2B5EF4-FFF2-40B4-BE49-F238E27FC236}">
                <a16:creationId xmlns:a16="http://schemas.microsoft.com/office/drawing/2014/main" id="{218ED89B-A9AB-43A2-8B49-C4FED1890936}"/>
              </a:ext>
            </a:extLst>
          </p:cNvPr>
          <p:cNvSpPr>
            <a:spLocks noGrp="1"/>
          </p:cNvSpPr>
          <p:nvPr>
            <p:ph type="body" sz="quarter" idx="32"/>
          </p:nvPr>
        </p:nvSpPr>
        <p:spPr/>
        <p:txBody>
          <a:bodyPr/>
          <a:lstStyle/>
          <a:p>
            <a:endParaRPr lang="en-GB"/>
          </a:p>
        </p:txBody>
      </p:sp>
      <p:sp>
        <p:nvSpPr>
          <p:cNvPr id="4" name="Content Placeholder 3">
            <a:extLst>
              <a:ext uri="{FF2B5EF4-FFF2-40B4-BE49-F238E27FC236}">
                <a16:creationId xmlns:a16="http://schemas.microsoft.com/office/drawing/2014/main" id="{23D085FF-34B4-4C3F-AF8A-384E922CC752}"/>
              </a:ext>
            </a:extLst>
          </p:cNvPr>
          <p:cNvSpPr>
            <a:spLocks noGrp="1"/>
          </p:cNvSpPr>
          <p:nvPr>
            <p:ph idx="1"/>
          </p:nvPr>
        </p:nvSpPr>
        <p:spPr/>
        <p:txBody>
          <a:bodyPr/>
          <a:lstStyle/>
          <a:p>
            <a:pPr marL="0" indent="0">
              <a:buNone/>
            </a:pPr>
            <a:r>
              <a:rPr lang="en-GB" dirty="0"/>
              <a:t>Our brain is constantly evaluating algorithms all day to enable us to perform key functions and tasks.</a:t>
            </a:r>
          </a:p>
          <a:p>
            <a:pPr marL="0" indent="0">
              <a:buNone/>
            </a:pPr>
            <a:r>
              <a:rPr lang="en-GB" dirty="0"/>
              <a:t>Consider driving to work:</a:t>
            </a:r>
          </a:p>
          <a:p>
            <a:pPr lvl="1"/>
            <a:r>
              <a:rPr lang="en-GB" dirty="0"/>
              <a:t>Find your keys</a:t>
            </a:r>
          </a:p>
          <a:p>
            <a:pPr lvl="1"/>
            <a:r>
              <a:rPr lang="en-GB" dirty="0"/>
              <a:t>Walk to the car</a:t>
            </a:r>
          </a:p>
          <a:p>
            <a:pPr lvl="1"/>
            <a:r>
              <a:rPr lang="en-GB" dirty="0"/>
              <a:t>Get into the car</a:t>
            </a:r>
          </a:p>
          <a:p>
            <a:pPr lvl="1"/>
            <a:r>
              <a:rPr lang="en-GB" dirty="0"/>
              <a:t>Start the engine</a:t>
            </a:r>
          </a:p>
          <a:p>
            <a:pPr lvl="1"/>
            <a:r>
              <a:rPr lang="en-GB" dirty="0"/>
              <a:t>Pull out of the driveway (etc.)</a:t>
            </a:r>
          </a:p>
          <a:p>
            <a:pPr marL="0" indent="0">
              <a:buNone/>
            </a:pPr>
            <a:r>
              <a:rPr lang="en-GB" dirty="0"/>
              <a:t>Other examples:</a:t>
            </a:r>
          </a:p>
          <a:p>
            <a:pPr lvl="1"/>
            <a:r>
              <a:rPr lang="en-GB" dirty="0"/>
              <a:t>Morning routine – wake up, drink water, brush teeth, etc.</a:t>
            </a:r>
          </a:p>
          <a:p>
            <a:pPr lvl="1"/>
            <a:r>
              <a:rPr lang="en-GB" dirty="0"/>
              <a:t>Kicking a football – look at ball, place support leg next to ball, pull kicking leg back, etc.</a:t>
            </a:r>
          </a:p>
          <a:p>
            <a:pPr lvl="1"/>
            <a:r>
              <a:rPr lang="en-GB" dirty="0"/>
              <a:t>Cooking a meal – Preheat the oven, gently heat some oil, chop some garlic, fry garlic for 1 minute, etc.</a:t>
            </a:r>
          </a:p>
          <a:p>
            <a:pPr marL="266700" lvl="1" indent="0">
              <a:buNone/>
            </a:pPr>
            <a:endParaRPr lang="en-GB" dirty="0"/>
          </a:p>
          <a:p>
            <a:pPr marL="266700" lvl="1" indent="0">
              <a:buNone/>
            </a:pPr>
            <a:r>
              <a:rPr lang="en-GB" dirty="0"/>
              <a:t>When thinking about how to implement an algorithm, it’s useful to think through the instructions in plain English first before attempting to code.</a:t>
            </a:r>
          </a:p>
          <a:p>
            <a:pPr lvl="1"/>
            <a:endParaRPr lang="en-GB" dirty="0"/>
          </a:p>
        </p:txBody>
      </p:sp>
      <p:sp>
        <p:nvSpPr>
          <p:cNvPr id="5" name="Footer Placeholder 4">
            <a:extLst>
              <a:ext uri="{FF2B5EF4-FFF2-40B4-BE49-F238E27FC236}">
                <a16:creationId xmlns:a16="http://schemas.microsoft.com/office/drawing/2014/main" id="{F948B025-D391-4436-B31C-57FBB26933B0}"/>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176E437B-D27C-417C-804A-31C6FE442C6A}"/>
              </a:ext>
            </a:extLst>
          </p:cNvPr>
          <p:cNvSpPr>
            <a:spLocks noGrp="1"/>
          </p:cNvSpPr>
          <p:nvPr>
            <p:ph type="sldNum" sz="quarter" idx="33"/>
          </p:nvPr>
        </p:nvSpPr>
        <p:spPr/>
        <p:txBody>
          <a:bodyPr/>
          <a:lstStyle/>
          <a:p>
            <a:fld id="{32415FDE-045E-41A0-ABC2-F5FD0B681EED}" type="slidenum">
              <a:rPr lang="en-GB" smtClean="0"/>
              <a:t>15</a:t>
            </a:fld>
            <a:endParaRPr lang="en-GB"/>
          </a:p>
        </p:txBody>
      </p:sp>
    </p:spTree>
    <p:extLst>
      <p:ext uri="{BB962C8B-B14F-4D97-AF65-F5344CB8AC3E}">
        <p14:creationId xmlns:p14="http://schemas.microsoft.com/office/powerpoint/2010/main" val="981328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678D-87FE-4CCD-9D1C-5C18142ED2B4}"/>
              </a:ext>
            </a:extLst>
          </p:cNvPr>
          <p:cNvSpPr>
            <a:spLocks noGrp="1"/>
          </p:cNvSpPr>
          <p:nvPr>
            <p:ph type="title"/>
          </p:nvPr>
        </p:nvSpPr>
        <p:spPr/>
        <p:txBody>
          <a:bodyPr/>
          <a:lstStyle/>
          <a:p>
            <a:r>
              <a:rPr lang="en-GB" dirty="0"/>
              <a:t>Glossary of Terms</a:t>
            </a:r>
          </a:p>
        </p:txBody>
      </p:sp>
      <p:sp>
        <p:nvSpPr>
          <p:cNvPr id="3" name="Text Placeholder 2">
            <a:extLst>
              <a:ext uri="{FF2B5EF4-FFF2-40B4-BE49-F238E27FC236}">
                <a16:creationId xmlns:a16="http://schemas.microsoft.com/office/drawing/2014/main" id="{96412FB6-00B1-4DDB-BBFD-1315389DEB31}"/>
              </a:ext>
            </a:extLst>
          </p:cNvPr>
          <p:cNvSpPr>
            <a:spLocks noGrp="1"/>
          </p:cNvSpPr>
          <p:nvPr>
            <p:ph type="body" sz="quarter" idx="32"/>
          </p:nvPr>
        </p:nvSpPr>
        <p:spPr/>
        <p:txBody>
          <a:bodyPr/>
          <a:lstStyle/>
          <a:p>
            <a:r>
              <a:rPr lang="en-GB" dirty="0"/>
              <a:t>File System</a:t>
            </a:r>
          </a:p>
        </p:txBody>
      </p:sp>
      <p:graphicFrame>
        <p:nvGraphicFramePr>
          <p:cNvPr id="7" name="Content Placeholder 6">
            <a:extLst>
              <a:ext uri="{FF2B5EF4-FFF2-40B4-BE49-F238E27FC236}">
                <a16:creationId xmlns:a16="http://schemas.microsoft.com/office/drawing/2014/main" id="{3744DDF0-0EF1-4E06-8C47-3FBEECF0547F}"/>
              </a:ext>
            </a:extLst>
          </p:cNvPr>
          <p:cNvGraphicFramePr>
            <a:graphicFrameLocks noGrp="1"/>
          </p:cNvGraphicFramePr>
          <p:nvPr>
            <p:ph idx="1"/>
            <p:extLst>
              <p:ext uri="{D42A27DB-BD31-4B8C-83A1-F6EECF244321}">
                <p14:modId xmlns:p14="http://schemas.microsoft.com/office/powerpoint/2010/main" val="989803563"/>
              </p:ext>
            </p:extLst>
          </p:nvPr>
        </p:nvGraphicFramePr>
        <p:xfrm>
          <a:off x="431800" y="1511300"/>
          <a:ext cx="11328400" cy="3997960"/>
        </p:xfrm>
        <a:graphic>
          <a:graphicData uri="http://schemas.openxmlformats.org/drawingml/2006/table">
            <a:tbl>
              <a:tblPr firstRow="1" bandRow="1">
                <a:tableStyleId>{6E25E649-3F16-4E02-A733-19D2CDBF48F0}</a:tableStyleId>
              </a:tblPr>
              <a:tblGrid>
                <a:gridCol w="2040812">
                  <a:extLst>
                    <a:ext uri="{9D8B030D-6E8A-4147-A177-3AD203B41FA5}">
                      <a16:colId xmlns:a16="http://schemas.microsoft.com/office/drawing/2014/main" val="1628083394"/>
                    </a:ext>
                  </a:extLst>
                </a:gridCol>
                <a:gridCol w="9287588">
                  <a:extLst>
                    <a:ext uri="{9D8B030D-6E8A-4147-A177-3AD203B41FA5}">
                      <a16:colId xmlns:a16="http://schemas.microsoft.com/office/drawing/2014/main" val="3279342647"/>
                    </a:ext>
                  </a:extLst>
                </a:gridCol>
              </a:tblGrid>
              <a:tr h="370840">
                <a:tc>
                  <a:txBody>
                    <a:bodyPr/>
                    <a:lstStyle/>
                    <a:p>
                      <a:r>
                        <a:rPr lang="en-GB" dirty="0"/>
                        <a:t>Term</a:t>
                      </a:r>
                    </a:p>
                  </a:txBody>
                  <a:tcPr/>
                </a:tc>
                <a:tc>
                  <a:txBody>
                    <a:bodyPr/>
                    <a:lstStyle/>
                    <a:p>
                      <a:r>
                        <a:rPr lang="en-GB" sz="1800" kern="1200" dirty="0">
                          <a:effectLst/>
                        </a:rPr>
                        <a:t>Definition</a:t>
                      </a:r>
                      <a:endParaRPr lang="en-GB" dirty="0"/>
                    </a:p>
                  </a:txBody>
                  <a:tcPr/>
                </a:tc>
                <a:extLst>
                  <a:ext uri="{0D108BD9-81ED-4DB2-BD59-A6C34878D82A}">
                    <a16:rowId xmlns:a16="http://schemas.microsoft.com/office/drawing/2014/main" val="135593881"/>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Directory</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 file system cataloguing structure which contains references to computer files or possibly other directories. Also known as "folders".</a:t>
                      </a:r>
                    </a:p>
                  </a:txBody>
                  <a:tcPr marL="50800" marR="50800" marT="50800" marB="50800"/>
                </a:tc>
                <a:extLst>
                  <a:ext uri="{0D108BD9-81ED-4DB2-BD59-A6C34878D82A}">
                    <a16:rowId xmlns:a16="http://schemas.microsoft.com/office/drawing/2014/main" val="780134473"/>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File</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 computer resource for recording data in a computer storage device.</a:t>
                      </a:r>
                    </a:p>
                  </a:txBody>
                  <a:tcPr marL="50800" marR="50800" marT="50800" marB="50800"/>
                </a:tc>
                <a:extLst>
                  <a:ext uri="{0D108BD9-81ED-4DB2-BD59-A6C34878D82A}">
                    <a16:rowId xmlns:a16="http://schemas.microsoft.com/office/drawing/2014/main" val="102702150"/>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File formats</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a:solidFill>
                            <a:schemeClr val="dk1"/>
                          </a:solidFill>
                          <a:effectLst/>
                          <a:latin typeface="+mn-lt"/>
                          <a:ea typeface="+mn-ea"/>
                          <a:cs typeface="+mn-cs"/>
                        </a:rPr>
                        <a:t>A file format is a standard way that information is encoded for storage in a computer file. It specifies how bits are used to encode information in computer storage.</a:t>
                      </a:r>
                    </a:p>
                  </a:txBody>
                  <a:tcPr marL="50800" marR="50800" marT="50800" marB="50800"/>
                </a:tc>
                <a:extLst>
                  <a:ext uri="{0D108BD9-81ED-4DB2-BD59-A6C34878D82A}">
                    <a16:rowId xmlns:a16="http://schemas.microsoft.com/office/drawing/2014/main" val="1402622622"/>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Filename extensions</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 popular method for operating systems to determine the format of a file based on the end of its name, specifically the letters following the final period. E.g. '.</a:t>
                      </a:r>
                      <a:r>
                        <a:rPr lang="en-GB" sz="1800" kern="1200" dirty="0" err="1">
                          <a:solidFill>
                            <a:schemeClr val="dk1"/>
                          </a:solidFill>
                          <a:effectLst/>
                          <a:latin typeface="+mn-lt"/>
                          <a:ea typeface="+mn-ea"/>
                          <a:cs typeface="+mn-cs"/>
                        </a:rPr>
                        <a:t>png</a:t>
                      </a:r>
                      <a:r>
                        <a:rPr lang="en-GB" sz="1800" kern="1200" dirty="0">
                          <a:solidFill>
                            <a:schemeClr val="dk1"/>
                          </a:solidFill>
                          <a:effectLst/>
                          <a:latin typeface="+mn-lt"/>
                          <a:ea typeface="+mn-ea"/>
                          <a:cs typeface="+mn-cs"/>
                        </a:rPr>
                        <a:t>', '.txt', '.xlsx'</a:t>
                      </a:r>
                    </a:p>
                  </a:txBody>
                  <a:tcPr marL="50800" marR="50800" marT="50800" marB="50800"/>
                </a:tc>
                <a:extLst>
                  <a:ext uri="{0D108BD9-81ED-4DB2-BD59-A6C34878D82A}">
                    <a16:rowId xmlns:a16="http://schemas.microsoft.com/office/drawing/2014/main" val="1030044251"/>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Executable</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Code, a file or a program that causes a computer to perform indicated tasks according to encoded instructions. Usually represented by a '.exe' filename extension.</a:t>
                      </a:r>
                    </a:p>
                  </a:txBody>
                  <a:tcPr marL="50800" marR="50800" marT="50800" marB="50800"/>
                </a:tc>
                <a:extLst>
                  <a:ext uri="{0D108BD9-81ED-4DB2-BD59-A6C34878D82A}">
                    <a16:rowId xmlns:a16="http://schemas.microsoft.com/office/drawing/2014/main" val="2340556300"/>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Path</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 general form of a file or directory that specifies a unique location in a file system, with levels typically separated using a delimiting character e.g. "/".</a:t>
                      </a:r>
                    </a:p>
                  </a:txBody>
                  <a:tcPr marL="50800" marR="50800" marT="50800" marB="50800"/>
                </a:tc>
                <a:extLst>
                  <a:ext uri="{0D108BD9-81ED-4DB2-BD59-A6C34878D82A}">
                    <a16:rowId xmlns:a16="http://schemas.microsoft.com/office/drawing/2014/main" val="58839171"/>
                  </a:ext>
                </a:extLst>
              </a:tr>
            </a:tbl>
          </a:graphicData>
        </a:graphic>
      </p:graphicFrame>
      <p:sp>
        <p:nvSpPr>
          <p:cNvPr id="5" name="Footer Placeholder 4">
            <a:extLst>
              <a:ext uri="{FF2B5EF4-FFF2-40B4-BE49-F238E27FC236}">
                <a16:creationId xmlns:a16="http://schemas.microsoft.com/office/drawing/2014/main" id="{6FB50484-BEC8-4001-9726-BCE2E63D6428}"/>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C5EA68D9-755C-413E-B27A-2F76D8ACCA42}"/>
              </a:ext>
            </a:extLst>
          </p:cNvPr>
          <p:cNvSpPr>
            <a:spLocks noGrp="1"/>
          </p:cNvSpPr>
          <p:nvPr>
            <p:ph type="sldNum" sz="quarter" idx="33"/>
          </p:nvPr>
        </p:nvSpPr>
        <p:spPr/>
        <p:txBody>
          <a:bodyPr/>
          <a:lstStyle/>
          <a:p>
            <a:fld id="{32415FDE-045E-41A0-ABC2-F5FD0B681EED}" type="slidenum">
              <a:rPr lang="en-GB" smtClean="0"/>
              <a:t>16</a:t>
            </a:fld>
            <a:endParaRPr lang="en-GB"/>
          </a:p>
        </p:txBody>
      </p:sp>
    </p:spTree>
    <p:extLst>
      <p:ext uri="{BB962C8B-B14F-4D97-AF65-F5344CB8AC3E}">
        <p14:creationId xmlns:p14="http://schemas.microsoft.com/office/powerpoint/2010/main" val="329726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BC782-051E-4854-B892-2C162EC03031}"/>
              </a:ext>
            </a:extLst>
          </p:cNvPr>
          <p:cNvSpPr>
            <a:spLocks noGrp="1"/>
          </p:cNvSpPr>
          <p:nvPr>
            <p:ph type="title"/>
          </p:nvPr>
        </p:nvSpPr>
        <p:spPr/>
        <p:txBody>
          <a:bodyPr/>
          <a:lstStyle/>
          <a:p>
            <a:r>
              <a:rPr lang="en-GB" dirty="0"/>
              <a:t>File System / Path Concepts</a:t>
            </a:r>
          </a:p>
        </p:txBody>
      </p:sp>
      <p:sp>
        <p:nvSpPr>
          <p:cNvPr id="3" name="Text Placeholder 2">
            <a:extLst>
              <a:ext uri="{FF2B5EF4-FFF2-40B4-BE49-F238E27FC236}">
                <a16:creationId xmlns:a16="http://schemas.microsoft.com/office/drawing/2014/main" id="{82F8B22A-C7A5-4FD4-A6E5-E573C6BB44EA}"/>
              </a:ext>
            </a:extLst>
          </p:cNvPr>
          <p:cNvSpPr>
            <a:spLocks noGrp="1"/>
          </p:cNvSpPr>
          <p:nvPr>
            <p:ph type="body" sz="quarter" idx="32"/>
          </p:nvPr>
        </p:nvSpPr>
        <p:spPr/>
        <p:txBody>
          <a:bodyPr/>
          <a:lstStyle/>
          <a:p>
            <a:endParaRPr lang="en-GB" dirty="0"/>
          </a:p>
        </p:txBody>
      </p:sp>
      <p:sp>
        <p:nvSpPr>
          <p:cNvPr id="4" name="Content Placeholder 3">
            <a:extLst>
              <a:ext uri="{FF2B5EF4-FFF2-40B4-BE49-F238E27FC236}">
                <a16:creationId xmlns:a16="http://schemas.microsoft.com/office/drawing/2014/main" id="{3CE12747-C7C0-4717-B04E-5210CD7ADD88}"/>
              </a:ext>
            </a:extLst>
          </p:cNvPr>
          <p:cNvSpPr>
            <a:spLocks noGrp="1"/>
          </p:cNvSpPr>
          <p:nvPr>
            <p:ph idx="1"/>
          </p:nvPr>
        </p:nvSpPr>
        <p:spPr/>
        <p:txBody>
          <a:bodyPr/>
          <a:lstStyle/>
          <a:p>
            <a:r>
              <a:rPr lang="en-GB" dirty="0"/>
              <a:t>The file directory structure is usually represented as a hierarchical tree (represented upside-down).</a:t>
            </a:r>
          </a:p>
          <a:p>
            <a:r>
              <a:rPr lang="en-GB" dirty="0"/>
              <a:t>The root folder (or “</a:t>
            </a:r>
            <a:r>
              <a:rPr lang="en-GB" i="1" dirty="0"/>
              <a:t>root</a:t>
            </a:r>
            <a:r>
              <a:rPr lang="en-GB" dirty="0"/>
              <a:t>”) of any directory is the ‘highest’ in the hierarchy. It is usually relative to a project or program, and contains all the files and folders for that directory.</a:t>
            </a:r>
          </a:p>
          <a:p>
            <a:r>
              <a:rPr lang="en-GB" dirty="0"/>
              <a:t>A </a:t>
            </a:r>
            <a:r>
              <a:rPr lang="en-GB" i="1" dirty="0"/>
              <a:t>home directory </a:t>
            </a:r>
            <a:r>
              <a:rPr lang="en-GB" dirty="0"/>
              <a:t>is a file system directory containing files and folders for a given user of the system.</a:t>
            </a:r>
          </a:p>
          <a:p>
            <a:pPr lvl="1"/>
            <a:r>
              <a:rPr lang="en-GB" dirty="0"/>
              <a:t>e.g. “C:\Users\</a:t>
            </a:r>
            <a:r>
              <a:rPr lang="en-GB" dirty="0" err="1"/>
              <a:t>edmunm</a:t>
            </a:r>
            <a:r>
              <a:rPr lang="en-GB" dirty="0"/>
              <a:t>”</a:t>
            </a:r>
          </a:p>
          <a:p>
            <a:r>
              <a:rPr lang="en-GB" dirty="0"/>
              <a:t>The </a:t>
            </a:r>
            <a:r>
              <a:rPr lang="en-GB" i="1" dirty="0"/>
              <a:t>current working directory</a:t>
            </a:r>
            <a:r>
              <a:rPr lang="en-GB" dirty="0"/>
              <a:t> is the working directory that is currently in scope i.e. the folder where you are working.</a:t>
            </a:r>
          </a:p>
          <a:p>
            <a:pPr lvl="1"/>
            <a:r>
              <a:rPr lang="en-GB" dirty="0"/>
              <a:t>e.g. “C:\Users\</a:t>
            </a:r>
            <a:r>
              <a:rPr lang="en-GB" dirty="0" err="1"/>
              <a:t>edmunm</a:t>
            </a:r>
            <a:r>
              <a:rPr lang="en-GB" dirty="0"/>
              <a:t>\projects</a:t>
            </a:r>
          </a:p>
          <a:p>
            <a:r>
              <a:rPr lang="en-GB" dirty="0"/>
              <a:t>To specify file paths from the current working directory you don’t need the full path, just the path below</a:t>
            </a:r>
          </a:p>
          <a:p>
            <a:pPr lvl="1"/>
            <a:r>
              <a:rPr lang="en-GB" dirty="0"/>
              <a:t>Rather than “C:\Users\</a:t>
            </a:r>
            <a:r>
              <a:rPr lang="en-GB" dirty="0" err="1"/>
              <a:t>edmunm</a:t>
            </a:r>
            <a:r>
              <a:rPr lang="en-GB" dirty="0"/>
              <a:t>\projects\ooh-python\ooh_na.py” instead “ooh-python\ooh_na.py”</a:t>
            </a:r>
          </a:p>
          <a:p>
            <a:r>
              <a:rPr lang="en-GB" dirty="0"/>
              <a:t>To traverse up a file structure relative to the current working directory you can use a double period: “..”</a:t>
            </a:r>
          </a:p>
          <a:p>
            <a:pPr lvl="1"/>
            <a:r>
              <a:rPr lang="en-GB" dirty="0"/>
              <a:t>“../Downloads” gets us to “C:\Users\</a:t>
            </a:r>
            <a:r>
              <a:rPr lang="en-GB" dirty="0" err="1"/>
              <a:t>edmunm</a:t>
            </a:r>
            <a:r>
              <a:rPr lang="en-GB" dirty="0"/>
              <a:t>\Downloads”</a:t>
            </a:r>
          </a:p>
        </p:txBody>
      </p:sp>
      <p:sp>
        <p:nvSpPr>
          <p:cNvPr id="5" name="Footer Placeholder 4">
            <a:extLst>
              <a:ext uri="{FF2B5EF4-FFF2-40B4-BE49-F238E27FC236}">
                <a16:creationId xmlns:a16="http://schemas.microsoft.com/office/drawing/2014/main" id="{9E80B8AF-0E24-4B61-868E-C0729CF396CF}"/>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788CF17B-F688-4FFF-8147-08BA54500C83}"/>
              </a:ext>
            </a:extLst>
          </p:cNvPr>
          <p:cNvSpPr>
            <a:spLocks noGrp="1"/>
          </p:cNvSpPr>
          <p:nvPr>
            <p:ph type="sldNum" sz="quarter" idx="33"/>
          </p:nvPr>
        </p:nvSpPr>
        <p:spPr/>
        <p:txBody>
          <a:bodyPr/>
          <a:lstStyle/>
          <a:p>
            <a:fld id="{32415FDE-045E-41A0-ABC2-F5FD0B681EED}" type="slidenum">
              <a:rPr lang="en-GB" smtClean="0"/>
              <a:t>17</a:t>
            </a:fld>
            <a:endParaRPr lang="en-GB"/>
          </a:p>
        </p:txBody>
      </p:sp>
    </p:spTree>
    <p:extLst>
      <p:ext uri="{BB962C8B-B14F-4D97-AF65-F5344CB8AC3E}">
        <p14:creationId xmlns:p14="http://schemas.microsoft.com/office/powerpoint/2010/main" val="1267181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C94E996-5758-43D3-9C2F-1549564F504F}"/>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AC73EAD1-A31D-488A-A564-D0C22A9908CF}"/>
              </a:ext>
            </a:extLst>
          </p:cNvPr>
          <p:cNvSpPr>
            <a:spLocks noGrp="1"/>
          </p:cNvSpPr>
          <p:nvPr>
            <p:ph type="sldNum" sz="quarter" idx="13"/>
          </p:nvPr>
        </p:nvSpPr>
        <p:spPr/>
        <p:txBody>
          <a:bodyPr/>
          <a:lstStyle/>
          <a:p>
            <a:fld id="{32415FDE-045E-41A0-ABC2-F5FD0B681EED}" type="slidenum">
              <a:rPr lang="en-GB" smtClean="0"/>
              <a:t>18</a:t>
            </a:fld>
            <a:endParaRPr lang="en-GB"/>
          </a:p>
        </p:txBody>
      </p:sp>
      <p:pic>
        <p:nvPicPr>
          <p:cNvPr id="8" name="Picture 7">
            <a:extLst>
              <a:ext uri="{FF2B5EF4-FFF2-40B4-BE49-F238E27FC236}">
                <a16:creationId xmlns:a16="http://schemas.microsoft.com/office/drawing/2014/main" id="{AB97E3D9-C205-4D5B-A0AD-48B2CED3C02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39192" y="949909"/>
            <a:ext cx="5915586" cy="3613213"/>
          </a:xfrm>
          <a:prstGeom prst="rect">
            <a:avLst/>
          </a:prstGeom>
        </p:spPr>
      </p:pic>
      <p:pic>
        <p:nvPicPr>
          <p:cNvPr id="10" name="Picture 9">
            <a:extLst>
              <a:ext uri="{FF2B5EF4-FFF2-40B4-BE49-F238E27FC236}">
                <a16:creationId xmlns:a16="http://schemas.microsoft.com/office/drawing/2014/main" id="{6BE7CADF-274C-4DFA-AF34-798491EAEAE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8432" y="2976724"/>
            <a:ext cx="3550283" cy="2922924"/>
          </a:xfrm>
          <a:prstGeom prst="rect">
            <a:avLst/>
          </a:prstGeom>
        </p:spPr>
      </p:pic>
    </p:spTree>
    <p:extLst>
      <p:ext uri="{BB962C8B-B14F-4D97-AF65-F5344CB8AC3E}">
        <p14:creationId xmlns:p14="http://schemas.microsoft.com/office/powerpoint/2010/main" val="2235545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678D-87FE-4CCD-9D1C-5C18142ED2B4}"/>
              </a:ext>
            </a:extLst>
          </p:cNvPr>
          <p:cNvSpPr>
            <a:spLocks noGrp="1"/>
          </p:cNvSpPr>
          <p:nvPr>
            <p:ph type="title"/>
          </p:nvPr>
        </p:nvSpPr>
        <p:spPr/>
        <p:txBody>
          <a:bodyPr/>
          <a:lstStyle/>
          <a:p>
            <a:r>
              <a:rPr lang="en-GB" dirty="0"/>
              <a:t>Glossary of Terms</a:t>
            </a:r>
          </a:p>
        </p:txBody>
      </p:sp>
      <p:sp>
        <p:nvSpPr>
          <p:cNvPr id="3" name="Text Placeholder 2">
            <a:extLst>
              <a:ext uri="{FF2B5EF4-FFF2-40B4-BE49-F238E27FC236}">
                <a16:creationId xmlns:a16="http://schemas.microsoft.com/office/drawing/2014/main" id="{96412FB6-00B1-4DDB-BBFD-1315389DEB31}"/>
              </a:ext>
            </a:extLst>
          </p:cNvPr>
          <p:cNvSpPr>
            <a:spLocks noGrp="1"/>
          </p:cNvSpPr>
          <p:nvPr>
            <p:ph type="body" sz="quarter" idx="32"/>
          </p:nvPr>
        </p:nvSpPr>
        <p:spPr/>
        <p:txBody>
          <a:bodyPr/>
          <a:lstStyle/>
          <a:p>
            <a:r>
              <a:rPr lang="en-GB" dirty="0"/>
              <a:t>Languages</a:t>
            </a:r>
          </a:p>
        </p:txBody>
      </p:sp>
      <p:graphicFrame>
        <p:nvGraphicFramePr>
          <p:cNvPr id="7" name="Content Placeholder 6">
            <a:extLst>
              <a:ext uri="{FF2B5EF4-FFF2-40B4-BE49-F238E27FC236}">
                <a16:creationId xmlns:a16="http://schemas.microsoft.com/office/drawing/2014/main" id="{3744DDF0-0EF1-4E06-8C47-3FBEECF0547F}"/>
              </a:ext>
            </a:extLst>
          </p:cNvPr>
          <p:cNvGraphicFramePr>
            <a:graphicFrameLocks noGrp="1"/>
          </p:cNvGraphicFramePr>
          <p:nvPr>
            <p:ph idx="1"/>
            <p:extLst>
              <p:ext uri="{D42A27DB-BD31-4B8C-83A1-F6EECF244321}">
                <p14:modId xmlns:p14="http://schemas.microsoft.com/office/powerpoint/2010/main" val="2415125304"/>
              </p:ext>
            </p:extLst>
          </p:nvPr>
        </p:nvGraphicFramePr>
        <p:xfrm>
          <a:off x="431800" y="1511300"/>
          <a:ext cx="11328400" cy="4780280"/>
        </p:xfrm>
        <a:graphic>
          <a:graphicData uri="http://schemas.openxmlformats.org/drawingml/2006/table">
            <a:tbl>
              <a:tblPr firstRow="1" bandRow="1">
                <a:tableStyleId>{6E25E649-3F16-4E02-A733-19D2CDBF48F0}</a:tableStyleId>
              </a:tblPr>
              <a:tblGrid>
                <a:gridCol w="2040812">
                  <a:extLst>
                    <a:ext uri="{9D8B030D-6E8A-4147-A177-3AD203B41FA5}">
                      <a16:colId xmlns:a16="http://schemas.microsoft.com/office/drawing/2014/main" val="1628083394"/>
                    </a:ext>
                  </a:extLst>
                </a:gridCol>
                <a:gridCol w="9287588">
                  <a:extLst>
                    <a:ext uri="{9D8B030D-6E8A-4147-A177-3AD203B41FA5}">
                      <a16:colId xmlns:a16="http://schemas.microsoft.com/office/drawing/2014/main" val="3279342647"/>
                    </a:ext>
                  </a:extLst>
                </a:gridCol>
              </a:tblGrid>
              <a:tr h="370840">
                <a:tc>
                  <a:txBody>
                    <a:bodyPr/>
                    <a:lstStyle/>
                    <a:p>
                      <a:r>
                        <a:rPr lang="en-GB" dirty="0"/>
                        <a:t>Term</a:t>
                      </a:r>
                    </a:p>
                  </a:txBody>
                  <a:tcPr/>
                </a:tc>
                <a:tc>
                  <a:txBody>
                    <a:bodyPr/>
                    <a:lstStyle/>
                    <a:p>
                      <a:r>
                        <a:rPr lang="en-GB" sz="1800" kern="1200" dirty="0">
                          <a:effectLst/>
                        </a:rPr>
                        <a:t>Definition</a:t>
                      </a:r>
                      <a:endParaRPr lang="en-GB" dirty="0"/>
                    </a:p>
                  </a:txBody>
                  <a:tcPr/>
                </a:tc>
                <a:extLst>
                  <a:ext uri="{0D108BD9-81ED-4DB2-BD59-A6C34878D82A}">
                    <a16:rowId xmlns:a16="http://schemas.microsoft.com/office/drawing/2014/main" val="135593881"/>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Programming Language</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 formal language that consists of instructions for computers, typically used to implement algorithms or procedures.</a:t>
                      </a:r>
                    </a:p>
                  </a:txBody>
                  <a:tcPr marL="50800" marR="50800" marT="50800" marB="50800"/>
                </a:tc>
                <a:extLst>
                  <a:ext uri="{0D108BD9-81ED-4DB2-BD59-A6C34878D82A}">
                    <a16:rowId xmlns:a16="http://schemas.microsoft.com/office/drawing/2014/main" val="780134473"/>
                  </a:ext>
                </a:extLst>
              </a:tr>
              <a:tr h="370840">
                <a:tc>
                  <a:txBody>
                    <a:bodyPr/>
                    <a:lstStyle/>
                    <a:p>
                      <a:r>
                        <a:rPr lang="en-GB" sz="1800" kern="1200" dirty="0">
                          <a:solidFill>
                            <a:schemeClr val="dk1"/>
                          </a:solidFill>
                          <a:effectLst/>
                          <a:latin typeface="+mn-lt"/>
                          <a:ea typeface="+mn-ea"/>
                          <a:cs typeface="+mn-cs"/>
                        </a:rPr>
                        <a:t>Compiler</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A computer program that translates computer code written in one programming language (the source language), into another language (the target language). It is primarily used to describe programs that translate source code from a high-level programming language.</a:t>
                      </a:r>
                    </a:p>
                  </a:txBody>
                  <a:tcPr/>
                </a:tc>
                <a:extLst>
                  <a:ext uri="{0D108BD9-81ED-4DB2-BD59-A6C34878D82A}">
                    <a16:rowId xmlns:a16="http://schemas.microsoft.com/office/drawing/2014/main" val="102702150"/>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Interpreter</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 computer program that directly executes instructions written in a programming or scripting language, without requiring them to have been previously compiled into a machine language program.</a:t>
                      </a:r>
                    </a:p>
                  </a:txBody>
                  <a:tcPr marL="50800" marR="50800" marT="50800" marB="50800"/>
                </a:tc>
                <a:extLst>
                  <a:ext uri="{0D108BD9-81ED-4DB2-BD59-A6C34878D82A}">
                    <a16:rowId xmlns:a16="http://schemas.microsoft.com/office/drawing/2014/main" val="140262262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Scripting language</a:t>
                      </a:r>
                    </a:p>
                    <a:p>
                      <a:endParaRPr lang="en-GB" dirty="0"/>
                    </a:p>
                  </a:txBody>
                  <a:tcPr/>
                </a:tc>
                <a:tc>
                  <a:txBody>
                    <a:bodyPr/>
                    <a:lstStyle/>
                    <a:p>
                      <a:pPr marL="0" indent="0" rtl="0" fontAlgn="ctr">
                        <a:buFont typeface="Arial" panose="020B0604020202020204" pitchFamily="34" charset="0"/>
                        <a:buNone/>
                      </a:pPr>
                      <a:r>
                        <a:rPr lang="en-GB" sz="1800" kern="1200" dirty="0">
                          <a:solidFill>
                            <a:schemeClr val="dk1"/>
                          </a:solidFill>
                          <a:effectLst/>
                          <a:latin typeface="+mn-lt"/>
                          <a:ea typeface="+mn-ea"/>
                          <a:cs typeface="+mn-cs"/>
                        </a:rPr>
                        <a:t>A programming language for a special run-time environment that automates the execution of tasks.</a:t>
                      </a:r>
                      <a:endParaRPr lang="en-GB" sz="1800" kern="1200" dirty="0">
                        <a:solidFill>
                          <a:schemeClr val="lt1"/>
                        </a:solidFill>
                        <a:effectLst/>
                        <a:latin typeface="+mn-lt"/>
                        <a:ea typeface="+mn-ea"/>
                        <a:cs typeface="+mn-cs"/>
                      </a:endParaRPr>
                    </a:p>
                  </a:txBody>
                  <a:tcPr/>
                </a:tc>
                <a:extLst>
                  <a:ext uri="{0D108BD9-81ED-4DB2-BD59-A6C34878D82A}">
                    <a16:rowId xmlns:a16="http://schemas.microsoft.com/office/drawing/2014/main" val="1030044251"/>
                  </a:ext>
                </a:extLst>
              </a:tr>
              <a:tr h="370840">
                <a:tc>
                  <a:txBody>
                    <a:bodyPr/>
                    <a:lstStyle/>
                    <a:p>
                      <a:r>
                        <a:rPr lang="en-GB" sz="1800" kern="1200" dirty="0">
                          <a:solidFill>
                            <a:schemeClr val="dk1"/>
                          </a:solidFill>
                          <a:effectLst/>
                          <a:latin typeface="+mn-lt"/>
                          <a:ea typeface="+mn-ea"/>
                          <a:cs typeface="+mn-cs"/>
                        </a:rPr>
                        <a:t>Syntax</a:t>
                      </a:r>
                      <a:endParaRPr lang="en-GB" dirty="0"/>
                    </a:p>
                  </a:txBody>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GB" sz="1800" kern="1200" dirty="0">
                          <a:solidFill>
                            <a:schemeClr val="dk1"/>
                          </a:solidFill>
                          <a:effectLst/>
                          <a:latin typeface="+mn-lt"/>
                          <a:ea typeface="+mn-ea"/>
                          <a:cs typeface="+mn-cs"/>
                        </a:rPr>
                        <a:t>The spelling and grammar of a programming language. Computers expect instructions in an exact form - that form is called the syntax.</a:t>
                      </a:r>
                    </a:p>
                  </a:txBody>
                  <a:tcPr/>
                </a:tc>
                <a:extLst>
                  <a:ext uri="{0D108BD9-81ED-4DB2-BD59-A6C34878D82A}">
                    <a16:rowId xmlns:a16="http://schemas.microsoft.com/office/drawing/2014/main" val="2340556300"/>
                  </a:ext>
                </a:extLst>
              </a:tr>
              <a:tr h="370840">
                <a:tc>
                  <a:txBody>
                    <a:bodyPr/>
                    <a:lstStyle/>
                    <a:p>
                      <a:r>
                        <a:rPr lang="en-GB" sz="1800" kern="1200" dirty="0">
                          <a:solidFill>
                            <a:schemeClr val="dk1"/>
                          </a:solidFill>
                          <a:effectLst/>
                          <a:latin typeface="+mn-lt"/>
                          <a:ea typeface="+mn-ea"/>
                          <a:cs typeface="+mn-cs"/>
                        </a:rPr>
                        <a:t>Semantics</a:t>
                      </a:r>
                      <a:endParaRPr lang="en-GB" dirty="0"/>
                    </a:p>
                  </a:txBody>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GB" sz="1800" kern="1200" dirty="0">
                          <a:solidFill>
                            <a:schemeClr val="dk1"/>
                          </a:solidFill>
                          <a:effectLst/>
                          <a:latin typeface="+mn-lt"/>
                          <a:ea typeface="+mn-ea"/>
                          <a:cs typeface="+mn-cs"/>
                        </a:rPr>
                        <a:t>Refers to the meaning of languages as opposed to their form i.e. what computer processes are instructed by a line of code with valid syntax and in what order.</a:t>
                      </a:r>
                    </a:p>
                  </a:txBody>
                  <a:tcPr/>
                </a:tc>
                <a:extLst>
                  <a:ext uri="{0D108BD9-81ED-4DB2-BD59-A6C34878D82A}">
                    <a16:rowId xmlns:a16="http://schemas.microsoft.com/office/drawing/2014/main" val="58839171"/>
                  </a:ext>
                </a:extLst>
              </a:tr>
            </a:tbl>
          </a:graphicData>
        </a:graphic>
      </p:graphicFrame>
      <p:sp>
        <p:nvSpPr>
          <p:cNvPr id="5" name="Footer Placeholder 4">
            <a:extLst>
              <a:ext uri="{FF2B5EF4-FFF2-40B4-BE49-F238E27FC236}">
                <a16:creationId xmlns:a16="http://schemas.microsoft.com/office/drawing/2014/main" id="{6FB50484-BEC8-4001-9726-BCE2E63D6428}"/>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C5EA68D9-755C-413E-B27A-2F76D8ACCA42}"/>
              </a:ext>
            </a:extLst>
          </p:cNvPr>
          <p:cNvSpPr>
            <a:spLocks noGrp="1"/>
          </p:cNvSpPr>
          <p:nvPr>
            <p:ph type="sldNum" sz="quarter" idx="33"/>
          </p:nvPr>
        </p:nvSpPr>
        <p:spPr/>
        <p:txBody>
          <a:bodyPr/>
          <a:lstStyle/>
          <a:p>
            <a:fld id="{32415FDE-045E-41A0-ABC2-F5FD0B681EED}" type="slidenum">
              <a:rPr lang="en-GB" smtClean="0"/>
              <a:t>19</a:t>
            </a:fld>
            <a:endParaRPr lang="en-GB"/>
          </a:p>
        </p:txBody>
      </p:sp>
    </p:spTree>
    <p:extLst>
      <p:ext uri="{BB962C8B-B14F-4D97-AF65-F5344CB8AC3E}">
        <p14:creationId xmlns:p14="http://schemas.microsoft.com/office/powerpoint/2010/main" val="3175078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3BB08-E82F-47F2-BDC3-B31662B748E4}"/>
              </a:ext>
            </a:extLst>
          </p:cNvPr>
          <p:cNvSpPr>
            <a:spLocks noGrp="1"/>
          </p:cNvSpPr>
          <p:nvPr>
            <p:ph type="title"/>
          </p:nvPr>
        </p:nvSpPr>
        <p:spPr/>
        <p:txBody>
          <a:bodyPr/>
          <a:lstStyle/>
          <a:p>
            <a:r>
              <a:rPr lang="en-GB" dirty="0"/>
              <a:t>Course Objectives</a:t>
            </a:r>
          </a:p>
        </p:txBody>
      </p:sp>
      <p:sp>
        <p:nvSpPr>
          <p:cNvPr id="3" name="Text Placeholder 2">
            <a:extLst>
              <a:ext uri="{FF2B5EF4-FFF2-40B4-BE49-F238E27FC236}">
                <a16:creationId xmlns:a16="http://schemas.microsoft.com/office/drawing/2014/main" id="{477B17F6-EF87-405B-B7CA-E7D36D14AE6A}"/>
              </a:ext>
            </a:extLst>
          </p:cNvPr>
          <p:cNvSpPr>
            <a:spLocks noGrp="1"/>
          </p:cNvSpPr>
          <p:nvPr>
            <p:ph type="body" sz="quarter" idx="32"/>
          </p:nvPr>
        </p:nvSpPr>
        <p:spPr/>
        <p:txBody>
          <a:bodyPr/>
          <a:lstStyle/>
          <a:p>
            <a:endParaRPr lang="en-GB" dirty="0"/>
          </a:p>
        </p:txBody>
      </p:sp>
      <p:sp>
        <p:nvSpPr>
          <p:cNvPr id="4" name="Content Placeholder 3">
            <a:extLst>
              <a:ext uri="{FF2B5EF4-FFF2-40B4-BE49-F238E27FC236}">
                <a16:creationId xmlns:a16="http://schemas.microsoft.com/office/drawing/2014/main" id="{58B6AE9F-07E0-4F99-82F2-C0B22C55742D}"/>
              </a:ext>
            </a:extLst>
          </p:cNvPr>
          <p:cNvSpPr>
            <a:spLocks noGrp="1"/>
          </p:cNvSpPr>
          <p:nvPr>
            <p:ph idx="1"/>
          </p:nvPr>
        </p:nvSpPr>
        <p:spPr/>
        <p:txBody>
          <a:bodyPr/>
          <a:lstStyle/>
          <a:p>
            <a:pPr fontAlgn="ctr"/>
            <a:r>
              <a:rPr lang="en-GB" dirty="0"/>
              <a:t>An understanding of how coding or programming solutions can be useful to you and your job</a:t>
            </a:r>
          </a:p>
          <a:p>
            <a:pPr fontAlgn="ctr"/>
            <a:r>
              <a:rPr lang="en-GB" dirty="0"/>
              <a:t>A demonstration of some of the applications of programming already taking place within Prices</a:t>
            </a:r>
          </a:p>
          <a:p>
            <a:pPr fontAlgn="ctr"/>
            <a:r>
              <a:rPr lang="en-GB" dirty="0"/>
              <a:t>An introduction to some of the fundamental concepts of programming common to most languages</a:t>
            </a:r>
          </a:p>
          <a:p>
            <a:pPr lvl="1" fontAlgn="ctr"/>
            <a:r>
              <a:rPr lang="en-GB" dirty="0"/>
              <a:t>Intro to Computer Science</a:t>
            </a:r>
          </a:p>
          <a:p>
            <a:pPr lvl="1" fontAlgn="ctr"/>
            <a:r>
              <a:rPr lang="en-GB" dirty="0"/>
              <a:t>Intro to Programming Language concepts</a:t>
            </a:r>
          </a:p>
          <a:p>
            <a:pPr lvl="1" fontAlgn="ctr"/>
            <a:r>
              <a:rPr lang="en-GB" dirty="0"/>
              <a:t>Introduction to design concepts and how to write good code</a:t>
            </a:r>
          </a:p>
          <a:p>
            <a:pPr lvl="1" fontAlgn="ctr"/>
            <a:r>
              <a:rPr lang="en-GB" dirty="0"/>
              <a:t>Glossary of terms</a:t>
            </a:r>
          </a:p>
          <a:p>
            <a:pPr fontAlgn="ctr"/>
            <a:r>
              <a:rPr lang="en-GB" dirty="0"/>
              <a:t>An introduction to some Python specific concepts</a:t>
            </a:r>
          </a:p>
          <a:p>
            <a:pPr lvl="1" fontAlgn="ctr"/>
            <a:r>
              <a:rPr lang="en-GB" dirty="0"/>
              <a:t>Built-in functions</a:t>
            </a:r>
          </a:p>
          <a:p>
            <a:pPr lvl="1" fontAlgn="ctr"/>
            <a:r>
              <a:rPr lang="en-GB" dirty="0"/>
              <a:t>Data Types and uses</a:t>
            </a:r>
          </a:p>
          <a:p>
            <a:pPr lvl="1" fontAlgn="ctr"/>
            <a:r>
              <a:rPr lang="en-GB" dirty="0"/>
              <a:t>Modules and packages</a:t>
            </a:r>
          </a:p>
          <a:p>
            <a:pPr fontAlgn="ctr"/>
            <a:r>
              <a:rPr lang="en-GB" dirty="0"/>
              <a:t>An explanation of the key programming tools used within the ONS and how to get started using them</a:t>
            </a:r>
          </a:p>
        </p:txBody>
      </p:sp>
      <p:sp>
        <p:nvSpPr>
          <p:cNvPr id="5" name="Footer Placeholder 4">
            <a:extLst>
              <a:ext uri="{FF2B5EF4-FFF2-40B4-BE49-F238E27FC236}">
                <a16:creationId xmlns:a16="http://schemas.microsoft.com/office/drawing/2014/main" id="{714EA421-F81F-4640-9825-92908BF2A579}"/>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74D1049B-642A-487B-BB64-2FAAF6C8A1D3}"/>
              </a:ext>
            </a:extLst>
          </p:cNvPr>
          <p:cNvSpPr>
            <a:spLocks noGrp="1"/>
          </p:cNvSpPr>
          <p:nvPr>
            <p:ph type="sldNum" sz="quarter" idx="33"/>
          </p:nvPr>
        </p:nvSpPr>
        <p:spPr/>
        <p:txBody>
          <a:bodyPr/>
          <a:lstStyle/>
          <a:p>
            <a:fld id="{32415FDE-045E-41A0-ABC2-F5FD0B681EED}" type="slidenum">
              <a:rPr lang="en-GB" smtClean="0"/>
              <a:t>2</a:t>
            </a:fld>
            <a:endParaRPr lang="en-GB"/>
          </a:p>
        </p:txBody>
      </p:sp>
    </p:spTree>
    <p:extLst>
      <p:ext uri="{BB962C8B-B14F-4D97-AF65-F5344CB8AC3E}">
        <p14:creationId xmlns:p14="http://schemas.microsoft.com/office/powerpoint/2010/main" val="1948767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22D335-DD87-49FE-9FAE-469EB01FB3E3}"/>
              </a:ext>
            </a:extLst>
          </p:cNvPr>
          <p:cNvSpPr>
            <a:spLocks noGrp="1"/>
          </p:cNvSpPr>
          <p:nvPr>
            <p:ph type="title"/>
          </p:nvPr>
        </p:nvSpPr>
        <p:spPr/>
        <p:txBody>
          <a:bodyPr/>
          <a:lstStyle/>
          <a:p>
            <a:r>
              <a:rPr lang="en-GB" dirty="0"/>
              <a:t>Types of Programming Language</a:t>
            </a:r>
          </a:p>
        </p:txBody>
      </p:sp>
      <p:sp>
        <p:nvSpPr>
          <p:cNvPr id="12" name="Text Placeholder 11">
            <a:extLst>
              <a:ext uri="{FF2B5EF4-FFF2-40B4-BE49-F238E27FC236}">
                <a16:creationId xmlns:a16="http://schemas.microsoft.com/office/drawing/2014/main" id="{05D79E23-7881-4A65-90A9-05746C26B8F0}"/>
              </a:ext>
            </a:extLst>
          </p:cNvPr>
          <p:cNvSpPr>
            <a:spLocks noGrp="1"/>
          </p:cNvSpPr>
          <p:nvPr>
            <p:ph type="body" sz="quarter" idx="32"/>
          </p:nvPr>
        </p:nvSpPr>
        <p:spPr/>
        <p:txBody>
          <a:bodyPr/>
          <a:lstStyle/>
          <a:p>
            <a:endParaRPr lang="en-GB" dirty="0"/>
          </a:p>
        </p:txBody>
      </p:sp>
      <p:sp>
        <p:nvSpPr>
          <p:cNvPr id="8" name="Text Placeholder 7">
            <a:extLst>
              <a:ext uri="{FF2B5EF4-FFF2-40B4-BE49-F238E27FC236}">
                <a16:creationId xmlns:a16="http://schemas.microsoft.com/office/drawing/2014/main" id="{BC3D2BFD-2B6C-4BF5-9FFB-28EAA46481BE}"/>
              </a:ext>
            </a:extLst>
          </p:cNvPr>
          <p:cNvSpPr>
            <a:spLocks noGrp="1"/>
          </p:cNvSpPr>
          <p:nvPr>
            <p:ph type="body" idx="1"/>
          </p:nvPr>
        </p:nvSpPr>
        <p:spPr/>
        <p:txBody>
          <a:bodyPr/>
          <a:lstStyle/>
          <a:p>
            <a:r>
              <a:rPr lang="en-GB" dirty="0"/>
              <a:t>High-Level Programming Language</a:t>
            </a:r>
          </a:p>
        </p:txBody>
      </p:sp>
      <p:sp>
        <p:nvSpPr>
          <p:cNvPr id="9" name="Content Placeholder 8">
            <a:extLst>
              <a:ext uri="{FF2B5EF4-FFF2-40B4-BE49-F238E27FC236}">
                <a16:creationId xmlns:a16="http://schemas.microsoft.com/office/drawing/2014/main" id="{E8EE9F2D-D042-43D9-B927-7587044FDA74}"/>
              </a:ext>
            </a:extLst>
          </p:cNvPr>
          <p:cNvSpPr>
            <a:spLocks noGrp="1"/>
          </p:cNvSpPr>
          <p:nvPr>
            <p:ph sz="half" idx="2"/>
          </p:nvPr>
        </p:nvSpPr>
        <p:spPr/>
        <p:txBody>
          <a:bodyPr/>
          <a:lstStyle/>
          <a:p>
            <a:r>
              <a:rPr lang="en-GB" dirty="0"/>
              <a:t>A programming language with strong abstraction from the details of the computer. </a:t>
            </a:r>
          </a:p>
          <a:p>
            <a:r>
              <a:rPr lang="en-GB" dirty="0"/>
              <a:t>In contrast to low-level, it may use natural language elements, be easier to use and automate (or hide) significant areas of computing systems such as memory management.</a:t>
            </a:r>
          </a:p>
          <a:p>
            <a:r>
              <a:rPr lang="en-GB" dirty="0"/>
              <a:t>Examples:</a:t>
            </a:r>
          </a:p>
        </p:txBody>
      </p:sp>
      <p:sp>
        <p:nvSpPr>
          <p:cNvPr id="11" name="Text Placeholder 10">
            <a:extLst>
              <a:ext uri="{FF2B5EF4-FFF2-40B4-BE49-F238E27FC236}">
                <a16:creationId xmlns:a16="http://schemas.microsoft.com/office/drawing/2014/main" id="{D6A66B8E-9172-4738-8604-3997C8539930}"/>
              </a:ext>
            </a:extLst>
          </p:cNvPr>
          <p:cNvSpPr>
            <a:spLocks noGrp="1"/>
          </p:cNvSpPr>
          <p:nvPr>
            <p:ph type="body" sz="quarter" idx="13"/>
          </p:nvPr>
        </p:nvSpPr>
        <p:spPr/>
        <p:txBody>
          <a:bodyPr/>
          <a:lstStyle/>
          <a:p>
            <a:r>
              <a:rPr lang="en-GB" dirty="0"/>
              <a:t>Low-Level Programming Language</a:t>
            </a:r>
          </a:p>
        </p:txBody>
      </p:sp>
      <p:sp>
        <p:nvSpPr>
          <p:cNvPr id="10" name="Text Placeholder 9">
            <a:extLst>
              <a:ext uri="{FF2B5EF4-FFF2-40B4-BE49-F238E27FC236}">
                <a16:creationId xmlns:a16="http://schemas.microsoft.com/office/drawing/2014/main" id="{0D5A1A04-BF19-45E0-902B-60C02F40365E}"/>
              </a:ext>
            </a:extLst>
          </p:cNvPr>
          <p:cNvSpPr>
            <a:spLocks noGrp="1"/>
          </p:cNvSpPr>
          <p:nvPr>
            <p:ph type="body" sz="quarter" idx="12"/>
          </p:nvPr>
        </p:nvSpPr>
        <p:spPr/>
        <p:txBody>
          <a:bodyPr/>
          <a:lstStyle/>
          <a:p>
            <a:r>
              <a:rPr lang="en-GB" dirty="0"/>
              <a:t>A programming language that provides little of no abstraction from a computer's instruction set.</a:t>
            </a:r>
          </a:p>
          <a:p>
            <a:r>
              <a:rPr lang="en-GB" dirty="0"/>
              <a:t>Commands or functions in the language map closely to the processor instructions or machine code.</a:t>
            </a:r>
          </a:p>
          <a:p>
            <a:r>
              <a:rPr lang="en-GB" dirty="0"/>
              <a:t>Examples:</a:t>
            </a:r>
          </a:p>
          <a:p>
            <a:pPr marL="0" indent="0">
              <a:buNone/>
            </a:pPr>
            <a:endParaRPr lang="en-GB" dirty="0"/>
          </a:p>
        </p:txBody>
      </p:sp>
      <p:sp>
        <p:nvSpPr>
          <p:cNvPr id="5" name="Footer Placeholder 4">
            <a:extLst>
              <a:ext uri="{FF2B5EF4-FFF2-40B4-BE49-F238E27FC236}">
                <a16:creationId xmlns:a16="http://schemas.microsoft.com/office/drawing/2014/main" id="{3408F44D-108C-4098-9875-999E11C33D6B}"/>
              </a:ext>
            </a:extLst>
          </p:cNvPr>
          <p:cNvSpPr>
            <a:spLocks noGrp="1"/>
          </p:cNvSpPr>
          <p:nvPr>
            <p:ph type="ftr" sz="quarter" idx="14"/>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684E4892-4075-4C26-8D67-54C555DB0A6C}"/>
              </a:ext>
            </a:extLst>
          </p:cNvPr>
          <p:cNvSpPr>
            <a:spLocks noGrp="1"/>
          </p:cNvSpPr>
          <p:nvPr>
            <p:ph type="sldNum" sz="quarter" idx="33"/>
          </p:nvPr>
        </p:nvSpPr>
        <p:spPr/>
        <p:txBody>
          <a:bodyPr/>
          <a:lstStyle/>
          <a:p>
            <a:fld id="{32415FDE-045E-41A0-ABC2-F5FD0B681EED}" type="slidenum">
              <a:rPr lang="en-GB" smtClean="0"/>
              <a:t>20</a:t>
            </a:fld>
            <a:endParaRPr lang="en-GB"/>
          </a:p>
        </p:txBody>
      </p:sp>
      <p:sp>
        <p:nvSpPr>
          <p:cNvPr id="14" name="Rectangle: Rounded Corners 13">
            <a:extLst>
              <a:ext uri="{FF2B5EF4-FFF2-40B4-BE49-F238E27FC236}">
                <a16:creationId xmlns:a16="http://schemas.microsoft.com/office/drawing/2014/main" id="{03C1A623-C482-43CC-B54F-912A0EBEF8B0}"/>
              </a:ext>
            </a:extLst>
          </p:cNvPr>
          <p:cNvSpPr/>
          <p:nvPr/>
        </p:nvSpPr>
        <p:spPr>
          <a:xfrm>
            <a:off x="662474" y="4254759"/>
            <a:ext cx="1315617" cy="5131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Python</a:t>
            </a:r>
          </a:p>
        </p:txBody>
      </p:sp>
      <p:sp>
        <p:nvSpPr>
          <p:cNvPr id="15" name="Rectangle: Rounded Corners 14">
            <a:extLst>
              <a:ext uri="{FF2B5EF4-FFF2-40B4-BE49-F238E27FC236}">
                <a16:creationId xmlns:a16="http://schemas.microsoft.com/office/drawing/2014/main" id="{7E1CEB24-0C15-4458-A590-CD896932F98D}"/>
              </a:ext>
            </a:extLst>
          </p:cNvPr>
          <p:cNvSpPr/>
          <p:nvPr/>
        </p:nvSpPr>
        <p:spPr>
          <a:xfrm>
            <a:off x="2208565" y="4254759"/>
            <a:ext cx="1315617" cy="5131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a:t>
            </a:r>
          </a:p>
        </p:txBody>
      </p:sp>
      <p:sp>
        <p:nvSpPr>
          <p:cNvPr id="16" name="Rectangle: Rounded Corners 15">
            <a:extLst>
              <a:ext uri="{FF2B5EF4-FFF2-40B4-BE49-F238E27FC236}">
                <a16:creationId xmlns:a16="http://schemas.microsoft.com/office/drawing/2014/main" id="{B4B75B94-7395-4B07-96D1-476F7CDB0544}"/>
              </a:ext>
            </a:extLst>
          </p:cNvPr>
          <p:cNvSpPr/>
          <p:nvPr/>
        </p:nvSpPr>
        <p:spPr>
          <a:xfrm>
            <a:off x="3754656" y="4254758"/>
            <a:ext cx="1315617" cy="5131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Java</a:t>
            </a:r>
          </a:p>
        </p:txBody>
      </p:sp>
      <p:sp>
        <p:nvSpPr>
          <p:cNvPr id="17" name="Rectangle: Rounded Corners 16">
            <a:extLst>
              <a:ext uri="{FF2B5EF4-FFF2-40B4-BE49-F238E27FC236}">
                <a16:creationId xmlns:a16="http://schemas.microsoft.com/office/drawing/2014/main" id="{C5829AD8-7197-4694-92DE-8EE0F668814F}"/>
              </a:ext>
            </a:extLst>
          </p:cNvPr>
          <p:cNvSpPr/>
          <p:nvPr/>
        </p:nvSpPr>
        <p:spPr>
          <a:xfrm>
            <a:off x="1399912" y="4966787"/>
            <a:ext cx="1315617" cy="5131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Ruby</a:t>
            </a:r>
          </a:p>
        </p:txBody>
      </p:sp>
      <p:sp>
        <p:nvSpPr>
          <p:cNvPr id="18" name="Rectangle: Rounded Corners 17">
            <a:extLst>
              <a:ext uri="{FF2B5EF4-FFF2-40B4-BE49-F238E27FC236}">
                <a16:creationId xmlns:a16="http://schemas.microsoft.com/office/drawing/2014/main" id="{030F6037-2E1B-40E4-ACEE-7499199518B3}"/>
              </a:ext>
            </a:extLst>
          </p:cNvPr>
          <p:cNvSpPr/>
          <p:nvPr/>
        </p:nvSpPr>
        <p:spPr>
          <a:xfrm>
            <a:off x="3025632" y="4966787"/>
            <a:ext cx="1315617" cy="5131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Perl</a:t>
            </a:r>
          </a:p>
        </p:txBody>
      </p:sp>
      <p:sp>
        <p:nvSpPr>
          <p:cNvPr id="19" name="Rectangle: Rounded Corners 18">
            <a:extLst>
              <a:ext uri="{FF2B5EF4-FFF2-40B4-BE49-F238E27FC236}">
                <a16:creationId xmlns:a16="http://schemas.microsoft.com/office/drawing/2014/main" id="{D093F489-FBA7-407F-A667-68A0DAD590A7}"/>
              </a:ext>
            </a:extLst>
          </p:cNvPr>
          <p:cNvSpPr/>
          <p:nvPr/>
        </p:nvSpPr>
        <p:spPr>
          <a:xfrm>
            <a:off x="6556950" y="3741575"/>
            <a:ext cx="1676165" cy="6624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Code</a:t>
            </a:r>
          </a:p>
        </p:txBody>
      </p:sp>
      <p:sp>
        <p:nvSpPr>
          <p:cNvPr id="20" name="Rectangle: Rounded Corners 19">
            <a:extLst>
              <a:ext uri="{FF2B5EF4-FFF2-40B4-BE49-F238E27FC236}">
                <a16:creationId xmlns:a16="http://schemas.microsoft.com/office/drawing/2014/main" id="{72AA0E45-A2EF-4A95-8E4C-2E3B52B68F8A}"/>
              </a:ext>
            </a:extLst>
          </p:cNvPr>
          <p:cNvSpPr/>
          <p:nvPr/>
        </p:nvSpPr>
        <p:spPr>
          <a:xfrm>
            <a:off x="8568847" y="3741574"/>
            <a:ext cx="1676165" cy="6624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Assembly Language</a:t>
            </a:r>
          </a:p>
        </p:txBody>
      </p:sp>
      <p:sp>
        <p:nvSpPr>
          <p:cNvPr id="21" name="TextBox 20">
            <a:extLst>
              <a:ext uri="{FF2B5EF4-FFF2-40B4-BE49-F238E27FC236}">
                <a16:creationId xmlns:a16="http://schemas.microsoft.com/office/drawing/2014/main" id="{B3CE24C6-69FD-4232-8E7E-96C9A72617B5}"/>
              </a:ext>
            </a:extLst>
          </p:cNvPr>
          <p:cNvSpPr txBox="1"/>
          <p:nvPr/>
        </p:nvSpPr>
        <p:spPr>
          <a:xfrm>
            <a:off x="6573780" y="5054279"/>
            <a:ext cx="2988266" cy="461665"/>
          </a:xfrm>
          <a:prstGeom prst="rect">
            <a:avLst/>
          </a:prstGeom>
          <a:noFill/>
        </p:spPr>
        <p:txBody>
          <a:bodyPr wrap="square" rtlCol="0">
            <a:spAutoFit/>
          </a:bodyPr>
          <a:lstStyle/>
          <a:p>
            <a:r>
              <a:rPr lang="en-GB" sz="2400" b="1" dirty="0">
                <a:solidFill>
                  <a:schemeClr val="accent6"/>
                </a:solidFill>
              </a:rPr>
              <a:t>Not relevant to us!</a:t>
            </a:r>
          </a:p>
        </p:txBody>
      </p:sp>
    </p:spTree>
    <p:extLst>
      <p:ext uri="{BB962C8B-B14F-4D97-AF65-F5344CB8AC3E}">
        <p14:creationId xmlns:p14="http://schemas.microsoft.com/office/powerpoint/2010/main" val="2470372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265D1C3-57E2-4166-8B82-CA12574C0DEE}"/>
              </a:ext>
            </a:extLst>
          </p:cNvPr>
          <p:cNvSpPr>
            <a:spLocks noGrp="1"/>
          </p:cNvSpPr>
          <p:nvPr>
            <p:ph type="title"/>
          </p:nvPr>
        </p:nvSpPr>
        <p:spPr/>
        <p:txBody>
          <a:bodyPr/>
          <a:lstStyle/>
          <a:p>
            <a:r>
              <a:rPr lang="en-GB" dirty="0"/>
              <a:t>Types of Programming Language</a:t>
            </a:r>
          </a:p>
        </p:txBody>
      </p:sp>
      <p:sp>
        <p:nvSpPr>
          <p:cNvPr id="12" name="Text Placeholder 11">
            <a:extLst>
              <a:ext uri="{FF2B5EF4-FFF2-40B4-BE49-F238E27FC236}">
                <a16:creationId xmlns:a16="http://schemas.microsoft.com/office/drawing/2014/main" id="{52A0E569-3FAB-4FA4-8743-DEA9F70BDC3F}"/>
              </a:ext>
            </a:extLst>
          </p:cNvPr>
          <p:cNvSpPr>
            <a:spLocks noGrp="1"/>
          </p:cNvSpPr>
          <p:nvPr>
            <p:ph type="body" sz="quarter" idx="32"/>
          </p:nvPr>
        </p:nvSpPr>
        <p:spPr/>
        <p:txBody>
          <a:bodyPr/>
          <a:lstStyle/>
          <a:p>
            <a:r>
              <a:rPr lang="en-GB" dirty="0"/>
              <a:t>Scripting Languages</a:t>
            </a:r>
          </a:p>
        </p:txBody>
      </p:sp>
      <p:sp>
        <p:nvSpPr>
          <p:cNvPr id="11" name="Content Placeholder 10">
            <a:extLst>
              <a:ext uri="{FF2B5EF4-FFF2-40B4-BE49-F238E27FC236}">
                <a16:creationId xmlns:a16="http://schemas.microsoft.com/office/drawing/2014/main" id="{813F71CF-988C-4B39-895E-CE26A1E82244}"/>
              </a:ext>
            </a:extLst>
          </p:cNvPr>
          <p:cNvSpPr>
            <a:spLocks noGrp="1"/>
          </p:cNvSpPr>
          <p:nvPr>
            <p:ph idx="1"/>
          </p:nvPr>
        </p:nvSpPr>
        <p:spPr>
          <a:xfrm>
            <a:off x="432000" y="2232920"/>
            <a:ext cx="11328000" cy="3958329"/>
          </a:xfrm>
        </p:spPr>
        <p:txBody>
          <a:bodyPr/>
          <a:lstStyle/>
          <a:p>
            <a:r>
              <a:rPr lang="en-GB" dirty="0"/>
              <a:t>Scripting languages are often interpreted (rather than compiled).</a:t>
            </a:r>
          </a:p>
          <a:p>
            <a:r>
              <a:rPr lang="en-GB" dirty="0"/>
              <a:t>Sometimes referred to as "very high-level programming languages“</a:t>
            </a:r>
          </a:p>
          <a:p>
            <a:r>
              <a:rPr lang="en-GB" dirty="0"/>
              <a:t>Examples:</a:t>
            </a:r>
          </a:p>
          <a:p>
            <a:pPr marL="0" indent="0">
              <a:buNone/>
            </a:pPr>
            <a:endParaRPr lang="en-GB" dirty="0"/>
          </a:p>
        </p:txBody>
      </p:sp>
      <p:sp>
        <p:nvSpPr>
          <p:cNvPr id="8" name="Footer Placeholder 7">
            <a:extLst>
              <a:ext uri="{FF2B5EF4-FFF2-40B4-BE49-F238E27FC236}">
                <a16:creationId xmlns:a16="http://schemas.microsoft.com/office/drawing/2014/main" id="{19C2D67B-D609-41EC-836B-5FB48E2D22AD}"/>
              </a:ext>
            </a:extLst>
          </p:cNvPr>
          <p:cNvSpPr>
            <a:spLocks noGrp="1"/>
          </p:cNvSpPr>
          <p:nvPr>
            <p:ph type="ftr" sz="quarter" idx="12"/>
          </p:nvPr>
        </p:nvSpPr>
        <p:spPr/>
        <p:txBody>
          <a:bodyPr/>
          <a:lstStyle/>
          <a:p>
            <a:r>
              <a:rPr lang="en-GB"/>
              <a:t>Prices: Fundamentals of Coding</a:t>
            </a:r>
          </a:p>
        </p:txBody>
      </p:sp>
      <p:sp>
        <p:nvSpPr>
          <p:cNvPr id="9" name="Slide Number Placeholder 8">
            <a:extLst>
              <a:ext uri="{FF2B5EF4-FFF2-40B4-BE49-F238E27FC236}">
                <a16:creationId xmlns:a16="http://schemas.microsoft.com/office/drawing/2014/main" id="{E71854B4-84A1-4DB7-88B0-DCC335D49EC1}"/>
              </a:ext>
            </a:extLst>
          </p:cNvPr>
          <p:cNvSpPr>
            <a:spLocks noGrp="1"/>
          </p:cNvSpPr>
          <p:nvPr>
            <p:ph type="sldNum" sz="quarter" idx="33"/>
          </p:nvPr>
        </p:nvSpPr>
        <p:spPr/>
        <p:txBody>
          <a:bodyPr/>
          <a:lstStyle/>
          <a:p>
            <a:fld id="{32415FDE-045E-41A0-ABC2-F5FD0B681EED}" type="slidenum">
              <a:rPr lang="en-GB" smtClean="0"/>
              <a:t>21</a:t>
            </a:fld>
            <a:endParaRPr lang="en-GB"/>
          </a:p>
        </p:txBody>
      </p:sp>
      <p:sp>
        <p:nvSpPr>
          <p:cNvPr id="13" name="Rectangle: Rounded Corners 12">
            <a:extLst>
              <a:ext uri="{FF2B5EF4-FFF2-40B4-BE49-F238E27FC236}">
                <a16:creationId xmlns:a16="http://schemas.microsoft.com/office/drawing/2014/main" id="{0C0854B4-96FC-44D1-9E51-75C7D5EE49DB}"/>
              </a:ext>
            </a:extLst>
          </p:cNvPr>
          <p:cNvSpPr/>
          <p:nvPr/>
        </p:nvSpPr>
        <p:spPr>
          <a:xfrm>
            <a:off x="2796073" y="3598955"/>
            <a:ext cx="1315617" cy="5131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Bash</a:t>
            </a:r>
          </a:p>
        </p:txBody>
      </p:sp>
      <p:sp>
        <p:nvSpPr>
          <p:cNvPr id="14" name="Arrow: Right 13">
            <a:extLst>
              <a:ext uri="{FF2B5EF4-FFF2-40B4-BE49-F238E27FC236}">
                <a16:creationId xmlns:a16="http://schemas.microsoft.com/office/drawing/2014/main" id="{9ACA69C6-8F75-4542-8902-036108501C8D}"/>
              </a:ext>
            </a:extLst>
          </p:cNvPr>
          <p:cNvSpPr/>
          <p:nvPr/>
        </p:nvSpPr>
        <p:spPr>
          <a:xfrm>
            <a:off x="4522237" y="3783830"/>
            <a:ext cx="1651518" cy="191278"/>
          </a:xfrm>
          <a:prstGeom prst="rightArrow">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Single Corner Rounded 14">
            <a:extLst>
              <a:ext uri="{FF2B5EF4-FFF2-40B4-BE49-F238E27FC236}">
                <a16:creationId xmlns:a16="http://schemas.microsoft.com/office/drawing/2014/main" id="{C02BDD0B-96FB-45FD-A482-C27B8E4B761E}"/>
              </a:ext>
            </a:extLst>
          </p:cNvPr>
          <p:cNvSpPr/>
          <p:nvPr/>
        </p:nvSpPr>
        <p:spPr>
          <a:xfrm>
            <a:off x="6584302" y="3579425"/>
            <a:ext cx="1854264" cy="513183"/>
          </a:xfrm>
          <a:prstGeom prst="round1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Unix OS</a:t>
            </a:r>
          </a:p>
        </p:txBody>
      </p:sp>
      <p:sp>
        <p:nvSpPr>
          <p:cNvPr id="16" name="Rectangle: Rounded Corners 15">
            <a:extLst>
              <a:ext uri="{FF2B5EF4-FFF2-40B4-BE49-F238E27FC236}">
                <a16:creationId xmlns:a16="http://schemas.microsoft.com/office/drawing/2014/main" id="{1EA08AF1-AB52-4DD4-A1D4-DF0423719C2E}"/>
              </a:ext>
            </a:extLst>
          </p:cNvPr>
          <p:cNvSpPr/>
          <p:nvPr/>
        </p:nvSpPr>
        <p:spPr>
          <a:xfrm>
            <a:off x="2796073" y="4339222"/>
            <a:ext cx="1315617" cy="5131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VBA</a:t>
            </a:r>
          </a:p>
        </p:txBody>
      </p:sp>
      <p:sp>
        <p:nvSpPr>
          <p:cNvPr id="17" name="Arrow: Right 16">
            <a:extLst>
              <a:ext uri="{FF2B5EF4-FFF2-40B4-BE49-F238E27FC236}">
                <a16:creationId xmlns:a16="http://schemas.microsoft.com/office/drawing/2014/main" id="{A9D8D03C-BB4E-4AE5-8FA4-54CDD77E7310}"/>
              </a:ext>
            </a:extLst>
          </p:cNvPr>
          <p:cNvSpPr/>
          <p:nvPr/>
        </p:nvSpPr>
        <p:spPr>
          <a:xfrm>
            <a:off x="4522237" y="4524097"/>
            <a:ext cx="1651518" cy="191278"/>
          </a:xfrm>
          <a:prstGeom prst="rightArrow">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8" name="Rectangle: Single Corner Rounded 17">
            <a:extLst>
              <a:ext uri="{FF2B5EF4-FFF2-40B4-BE49-F238E27FC236}">
                <a16:creationId xmlns:a16="http://schemas.microsoft.com/office/drawing/2014/main" id="{0F49650A-98F3-4EEE-9C04-4802262A5E0E}"/>
              </a:ext>
            </a:extLst>
          </p:cNvPr>
          <p:cNvSpPr/>
          <p:nvPr/>
        </p:nvSpPr>
        <p:spPr>
          <a:xfrm>
            <a:off x="6584302" y="4319692"/>
            <a:ext cx="1854264" cy="513183"/>
          </a:xfrm>
          <a:prstGeom prst="round1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Microsoft Office</a:t>
            </a:r>
          </a:p>
        </p:txBody>
      </p:sp>
      <p:sp>
        <p:nvSpPr>
          <p:cNvPr id="19" name="Rectangle: Rounded Corners 18">
            <a:extLst>
              <a:ext uri="{FF2B5EF4-FFF2-40B4-BE49-F238E27FC236}">
                <a16:creationId xmlns:a16="http://schemas.microsoft.com/office/drawing/2014/main" id="{BB7CE015-207B-4A77-82C4-0B216BB625B0}"/>
              </a:ext>
            </a:extLst>
          </p:cNvPr>
          <p:cNvSpPr/>
          <p:nvPr/>
        </p:nvSpPr>
        <p:spPr>
          <a:xfrm>
            <a:off x="2796073" y="5025488"/>
            <a:ext cx="1315617" cy="51318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JavaScript</a:t>
            </a:r>
          </a:p>
        </p:txBody>
      </p:sp>
      <p:sp>
        <p:nvSpPr>
          <p:cNvPr id="20" name="Arrow: Right 19">
            <a:extLst>
              <a:ext uri="{FF2B5EF4-FFF2-40B4-BE49-F238E27FC236}">
                <a16:creationId xmlns:a16="http://schemas.microsoft.com/office/drawing/2014/main" id="{3C7ED154-4465-4AF0-B48F-4C0C6D93C930}"/>
              </a:ext>
            </a:extLst>
          </p:cNvPr>
          <p:cNvSpPr/>
          <p:nvPr/>
        </p:nvSpPr>
        <p:spPr>
          <a:xfrm>
            <a:off x="4522237" y="5210363"/>
            <a:ext cx="1651518" cy="191278"/>
          </a:xfrm>
          <a:prstGeom prst="rightArrow">
            <a:avLst/>
          </a:prstGeom>
          <a:gradFill flip="none" rotWithShape="1">
            <a:gsLst>
              <a:gs pos="0">
                <a:schemeClr val="accent1"/>
              </a:gs>
              <a:gs pos="10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1" name="Rectangle: Single Corner Rounded 20">
            <a:extLst>
              <a:ext uri="{FF2B5EF4-FFF2-40B4-BE49-F238E27FC236}">
                <a16:creationId xmlns:a16="http://schemas.microsoft.com/office/drawing/2014/main" id="{32E1CA8C-DD18-47EC-8DB7-C282A0D51859}"/>
              </a:ext>
            </a:extLst>
          </p:cNvPr>
          <p:cNvSpPr/>
          <p:nvPr/>
        </p:nvSpPr>
        <p:spPr>
          <a:xfrm>
            <a:off x="6584302" y="5005958"/>
            <a:ext cx="1854264" cy="513183"/>
          </a:xfrm>
          <a:prstGeom prst="round1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Web Browsers</a:t>
            </a:r>
          </a:p>
        </p:txBody>
      </p:sp>
      <p:sp>
        <p:nvSpPr>
          <p:cNvPr id="22" name="Rectangle 21">
            <a:extLst>
              <a:ext uri="{FF2B5EF4-FFF2-40B4-BE49-F238E27FC236}">
                <a16:creationId xmlns:a16="http://schemas.microsoft.com/office/drawing/2014/main" id="{6B11FA64-5EAA-4FC5-9E59-CFEA58C1AB05}"/>
              </a:ext>
            </a:extLst>
          </p:cNvPr>
          <p:cNvSpPr/>
          <p:nvPr/>
        </p:nvSpPr>
        <p:spPr>
          <a:xfrm>
            <a:off x="2796073" y="1319329"/>
            <a:ext cx="6096000" cy="646331"/>
          </a:xfrm>
          <a:prstGeom prst="rect">
            <a:avLst/>
          </a:prstGeom>
        </p:spPr>
        <p:txBody>
          <a:bodyPr>
            <a:spAutoFit/>
          </a:bodyPr>
          <a:lstStyle/>
          <a:p>
            <a:pPr algn="ctr" fontAlgn="ctr"/>
            <a:r>
              <a:rPr lang="en-GB" dirty="0">
                <a:solidFill>
                  <a:schemeClr val="dk1"/>
                </a:solidFill>
              </a:rPr>
              <a:t>“A programming language for a special run-time environment that automates the execution of tasks.”</a:t>
            </a:r>
            <a:endParaRPr lang="en-GB" dirty="0">
              <a:solidFill>
                <a:schemeClr val="lt1"/>
              </a:solidFill>
            </a:endParaRPr>
          </a:p>
        </p:txBody>
      </p:sp>
    </p:spTree>
    <p:extLst>
      <p:ext uri="{BB962C8B-B14F-4D97-AF65-F5344CB8AC3E}">
        <p14:creationId xmlns:p14="http://schemas.microsoft.com/office/powerpoint/2010/main" val="2476553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B796C-08D0-4D34-A31B-A280F8D99339}"/>
              </a:ext>
            </a:extLst>
          </p:cNvPr>
          <p:cNvSpPr>
            <a:spLocks noGrp="1"/>
          </p:cNvSpPr>
          <p:nvPr>
            <p:ph type="title"/>
          </p:nvPr>
        </p:nvSpPr>
        <p:spPr/>
        <p:txBody>
          <a:bodyPr/>
          <a:lstStyle/>
          <a:p>
            <a:r>
              <a:rPr lang="en-GB" dirty="0"/>
              <a:t>Programming Paradigms</a:t>
            </a:r>
          </a:p>
        </p:txBody>
      </p:sp>
      <p:sp>
        <p:nvSpPr>
          <p:cNvPr id="3" name="Text Placeholder 2">
            <a:extLst>
              <a:ext uri="{FF2B5EF4-FFF2-40B4-BE49-F238E27FC236}">
                <a16:creationId xmlns:a16="http://schemas.microsoft.com/office/drawing/2014/main" id="{922B759D-215B-490F-84BC-C484C7D0BC11}"/>
              </a:ext>
            </a:extLst>
          </p:cNvPr>
          <p:cNvSpPr>
            <a:spLocks noGrp="1"/>
          </p:cNvSpPr>
          <p:nvPr>
            <p:ph type="body" sz="quarter" idx="32"/>
          </p:nvPr>
        </p:nvSpPr>
        <p:spPr/>
        <p:txBody>
          <a:bodyPr/>
          <a:lstStyle/>
          <a:p>
            <a:r>
              <a:rPr lang="en-GB" i="1" dirty="0"/>
              <a:t>A way to classify programming languages based on their features.</a:t>
            </a:r>
          </a:p>
        </p:txBody>
      </p:sp>
      <p:sp>
        <p:nvSpPr>
          <p:cNvPr id="4" name="Content Placeholder 3">
            <a:extLst>
              <a:ext uri="{FF2B5EF4-FFF2-40B4-BE49-F238E27FC236}">
                <a16:creationId xmlns:a16="http://schemas.microsoft.com/office/drawing/2014/main" id="{B248438B-A834-4C3F-BAC9-B355C9F0F477}"/>
              </a:ext>
            </a:extLst>
          </p:cNvPr>
          <p:cNvSpPr>
            <a:spLocks noGrp="1"/>
          </p:cNvSpPr>
          <p:nvPr>
            <p:ph idx="1"/>
          </p:nvPr>
        </p:nvSpPr>
        <p:spPr>
          <a:xfrm>
            <a:off x="432000" y="1950098"/>
            <a:ext cx="11328000" cy="1306286"/>
          </a:xfrm>
        </p:spPr>
        <p:txBody>
          <a:bodyPr/>
          <a:lstStyle/>
          <a:p>
            <a:pPr lvl="1"/>
            <a:r>
              <a:rPr lang="en-US" dirty="0"/>
              <a:t>A </a:t>
            </a:r>
            <a:r>
              <a:rPr lang="en-US" b="1" dirty="0"/>
              <a:t>procedural language</a:t>
            </a:r>
            <a:r>
              <a:rPr lang="en-US" dirty="0"/>
              <a:t> is a computer programming language that follows, in order, a set of commands.</a:t>
            </a:r>
            <a:endParaRPr lang="en-GB" dirty="0"/>
          </a:p>
          <a:p>
            <a:pPr lvl="1"/>
            <a:r>
              <a:rPr lang="en-GB" dirty="0"/>
              <a:t>The focus of procedural programming is to break down a programming task into a collection of variables, data structures, and subroutines.</a:t>
            </a:r>
          </a:p>
          <a:p>
            <a:pPr lvl="1"/>
            <a:r>
              <a:rPr lang="en-GB" dirty="0"/>
              <a:t>Examples: C, FORTRAN, Java, Pascal, Python, R</a:t>
            </a:r>
          </a:p>
        </p:txBody>
      </p:sp>
      <p:sp>
        <p:nvSpPr>
          <p:cNvPr id="5" name="Footer Placeholder 4">
            <a:extLst>
              <a:ext uri="{FF2B5EF4-FFF2-40B4-BE49-F238E27FC236}">
                <a16:creationId xmlns:a16="http://schemas.microsoft.com/office/drawing/2014/main" id="{5AEAC02D-7EF3-4980-B791-8D862974CC84}"/>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E2442201-0C55-48E9-9FE8-875863AEBD8F}"/>
              </a:ext>
            </a:extLst>
          </p:cNvPr>
          <p:cNvSpPr>
            <a:spLocks noGrp="1"/>
          </p:cNvSpPr>
          <p:nvPr>
            <p:ph type="sldNum" sz="quarter" idx="33"/>
          </p:nvPr>
        </p:nvSpPr>
        <p:spPr/>
        <p:txBody>
          <a:bodyPr/>
          <a:lstStyle/>
          <a:p>
            <a:fld id="{32415FDE-045E-41A0-ABC2-F5FD0B681EED}" type="slidenum">
              <a:rPr lang="en-GB" smtClean="0"/>
              <a:t>22</a:t>
            </a:fld>
            <a:endParaRPr lang="en-GB"/>
          </a:p>
        </p:txBody>
      </p:sp>
      <p:sp>
        <p:nvSpPr>
          <p:cNvPr id="8" name="TextBox 7">
            <a:extLst>
              <a:ext uri="{FF2B5EF4-FFF2-40B4-BE49-F238E27FC236}">
                <a16:creationId xmlns:a16="http://schemas.microsoft.com/office/drawing/2014/main" id="{212CC4FB-C671-4328-BDB2-6FD934E95A18}"/>
              </a:ext>
            </a:extLst>
          </p:cNvPr>
          <p:cNvSpPr txBox="1"/>
          <p:nvPr/>
        </p:nvSpPr>
        <p:spPr>
          <a:xfrm>
            <a:off x="431800" y="1455576"/>
            <a:ext cx="11295856" cy="369332"/>
          </a:xfrm>
          <a:prstGeom prst="rect">
            <a:avLst/>
          </a:prstGeom>
          <a:noFill/>
        </p:spPr>
        <p:txBody>
          <a:bodyPr wrap="square" rtlCol="0">
            <a:spAutoFit/>
          </a:bodyPr>
          <a:lstStyle/>
          <a:p>
            <a:r>
              <a:rPr lang="en-GB" dirty="0"/>
              <a:t>Procedural Programming</a:t>
            </a:r>
          </a:p>
        </p:txBody>
      </p:sp>
      <p:sp>
        <p:nvSpPr>
          <p:cNvPr id="9" name="Content Placeholder 3">
            <a:extLst>
              <a:ext uri="{FF2B5EF4-FFF2-40B4-BE49-F238E27FC236}">
                <a16:creationId xmlns:a16="http://schemas.microsoft.com/office/drawing/2014/main" id="{B98F3F4F-50C0-4052-85EB-62019E6F9834}"/>
              </a:ext>
            </a:extLst>
          </p:cNvPr>
          <p:cNvSpPr txBox="1">
            <a:spLocks/>
          </p:cNvSpPr>
          <p:nvPr/>
        </p:nvSpPr>
        <p:spPr>
          <a:xfrm>
            <a:off x="443313" y="3810483"/>
            <a:ext cx="11328000" cy="1507960"/>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2000" kern="1200">
                <a:solidFill>
                  <a:schemeClr val="tx1">
                    <a:lumMod val="75000"/>
                    <a:lumOff val="25000"/>
                  </a:schemeClr>
                </a:solidFill>
                <a:latin typeface="Calibri" panose="020F0502020204030204" pitchFamily="34" charset="0"/>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Calibri" panose="020F0502020204030204" pitchFamily="34" charset="0"/>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GB" dirty="0"/>
              <a:t>A programming paradigm based on the concept of "</a:t>
            </a:r>
            <a:r>
              <a:rPr lang="en-GB" b="1" dirty="0"/>
              <a:t>objects</a:t>
            </a:r>
            <a:r>
              <a:rPr lang="en-GB" dirty="0"/>
              <a:t>", which can contain data, in the form of fields (often known as attributes or properties), and code, in the form of procedures (often known as methods). </a:t>
            </a:r>
          </a:p>
          <a:p>
            <a:pPr lvl="1"/>
            <a:r>
              <a:rPr lang="en-GB" dirty="0"/>
              <a:t>A feature of objects is an object's procedure can access and modify the data fields of the object with which their associated (they have a notion of "self").</a:t>
            </a:r>
          </a:p>
          <a:p>
            <a:pPr lvl="1"/>
            <a:r>
              <a:rPr lang="en-GB" dirty="0"/>
              <a:t>Examples: Java, C++, Julia, Ruby, Python </a:t>
            </a:r>
            <a:r>
              <a:rPr lang="en-GB" i="1" dirty="0"/>
              <a:t>(optionally)</a:t>
            </a:r>
          </a:p>
        </p:txBody>
      </p:sp>
      <p:sp>
        <p:nvSpPr>
          <p:cNvPr id="10" name="TextBox 9">
            <a:extLst>
              <a:ext uri="{FF2B5EF4-FFF2-40B4-BE49-F238E27FC236}">
                <a16:creationId xmlns:a16="http://schemas.microsoft.com/office/drawing/2014/main" id="{1485BAD8-F46F-4516-8739-047262BA045F}"/>
              </a:ext>
            </a:extLst>
          </p:cNvPr>
          <p:cNvSpPr txBox="1"/>
          <p:nvPr/>
        </p:nvSpPr>
        <p:spPr>
          <a:xfrm>
            <a:off x="443113" y="3315961"/>
            <a:ext cx="11295856" cy="369332"/>
          </a:xfrm>
          <a:prstGeom prst="rect">
            <a:avLst/>
          </a:prstGeom>
          <a:noFill/>
        </p:spPr>
        <p:txBody>
          <a:bodyPr wrap="square" rtlCol="0">
            <a:spAutoFit/>
          </a:bodyPr>
          <a:lstStyle/>
          <a:p>
            <a:r>
              <a:rPr lang="en-GB" dirty="0"/>
              <a:t>Object-oriented Programming</a:t>
            </a:r>
          </a:p>
        </p:txBody>
      </p:sp>
      <p:sp>
        <p:nvSpPr>
          <p:cNvPr id="11" name="TextBox 10">
            <a:extLst>
              <a:ext uri="{FF2B5EF4-FFF2-40B4-BE49-F238E27FC236}">
                <a16:creationId xmlns:a16="http://schemas.microsoft.com/office/drawing/2014/main" id="{098186D6-376F-4C15-8340-61C2E68B3FC0}"/>
              </a:ext>
            </a:extLst>
          </p:cNvPr>
          <p:cNvSpPr txBox="1"/>
          <p:nvPr/>
        </p:nvSpPr>
        <p:spPr>
          <a:xfrm>
            <a:off x="536874" y="5443633"/>
            <a:ext cx="2988266" cy="461665"/>
          </a:xfrm>
          <a:prstGeom prst="rect">
            <a:avLst/>
          </a:prstGeom>
          <a:noFill/>
        </p:spPr>
        <p:txBody>
          <a:bodyPr wrap="square" rtlCol="0">
            <a:spAutoFit/>
          </a:bodyPr>
          <a:lstStyle/>
          <a:p>
            <a:r>
              <a:rPr lang="en-GB" sz="2400" b="1" dirty="0">
                <a:solidFill>
                  <a:schemeClr val="accent6"/>
                </a:solidFill>
              </a:rPr>
              <a:t>Many more!</a:t>
            </a:r>
          </a:p>
        </p:txBody>
      </p:sp>
    </p:spTree>
    <p:extLst>
      <p:ext uri="{BB962C8B-B14F-4D97-AF65-F5344CB8AC3E}">
        <p14:creationId xmlns:p14="http://schemas.microsoft.com/office/powerpoint/2010/main" val="1268863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678D-87FE-4CCD-9D1C-5C18142ED2B4}"/>
              </a:ext>
            </a:extLst>
          </p:cNvPr>
          <p:cNvSpPr>
            <a:spLocks noGrp="1"/>
          </p:cNvSpPr>
          <p:nvPr>
            <p:ph type="title"/>
          </p:nvPr>
        </p:nvSpPr>
        <p:spPr/>
        <p:txBody>
          <a:bodyPr/>
          <a:lstStyle/>
          <a:p>
            <a:r>
              <a:rPr lang="en-GB" dirty="0"/>
              <a:t>Glossary of Terms</a:t>
            </a:r>
          </a:p>
        </p:txBody>
      </p:sp>
      <p:sp>
        <p:nvSpPr>
          <p:cNvPr id="3" name="Text Placeholder 2">
            <a:extLst>
              <a:ext uri="{FF2B5EF4-FFF2-40B4-BE49-F238E27FC236}">
                <a16:creationId xmlns:a16="http://schemas.microsoft.com/office/drawing/2014/main" id="{96412FB6-00B1-4DDB-BBFD-1315389DEB31}"/>
              </a:ext>
            </a:extLst>
          </p:cNvPr>
          <p:cNvSpPr>
            <a:spLocks noGrp="1"/>
          </p:cNvSpPr>
          <p:nvPr>
            <p:ph type="body" sz="quarter" idx="32"/>
          </p:nvPr>
        </p:nvSpPr>
        <p:spPr/>
        <p:txBody>
          <a:bodyPr/>
          <a:lstStyle/>
          <a:p>
            <a:r>
              <a:rPr lang="en-GB" dirty="0"/>
              <a:t>Programming Constructs</a:t>
            </a:r>
          </a:p>
        </p:txBody>
      </p:sp>
      <p:graphicFrame>
        <p:nvGraphicFramePr>
          <p:cNvPr id="7" name="Content Placeholder 6">
            <a:extLst>
              <a:ext uri="{FF2B5EF4-FFF2-40B4-BE49-F238E27FC236}">
                <a16:creationId xmlns:a16="http://schemas.microsoft.com/office/drawing/2014/main" id="{3744DDF0-0EF1-4E06-8C47-3FBEECF0547F}"/>
              </a:ext>
            </a:extLst>
          </p:cNvPr>
          <p:cNvGraphicFramePr>
            <a:graphicFrameLocks noGrp="1"/>
          </p:cNvGraphicFramePr>
          <p:nvPr>
            <p:ph idx="1"/>
            <p:extLst>
              <p:ext uri="{D42A27DB-BD31-4B8C-83A1-F6EECF244321}">
                <p14:modId xmlns:p14="http://schemas.microsoft.com/office/powerpoint/2010/main" val="4209411242"/>
              </p:ext>
            </p:extLst>
          </p:nvPr>
        </p:nvGraphicFramePr>
        <p:xfrm>
          <a:off x="431800" y="1511300"/>
          <a:ext cx="11328400" cy="3967480"/>
        </p:xfrm>
        <a:graphic>
          <a:graphicData uri="http://schemas.openxmlformats.org/drawingml/2006/table">
            <a:tbl>
              <a:tblPr firstRow="1" bandRow="1">
                <a:tableStyleId>{6E25E649-3F16-4E02-A733-19D2CDBF48F0}</a:tableStyleId>
              </a:tblPr>
              <a:tblGrid>
                <a:gridCol w="2040812">
                  <a:extLst>
                    <a:ext uri="{9D8B030D-6E8A-4147-A177-3AD203B41FA5}">
                      <a16:colId xmlns:a16="http://schemas.microsoft.com/office/drawing/2014/main" val="1628083394"/>
                    </a:ext>
                  </a:extLst>
                </a:gridCol>
                <a:gridCol w="9287588">
                  <a:extLst>
                    <a:ext uri="{9D8B030D-6E8A-4147-A177-3AD203B41FA5}">
                      <a16:colId xmlns:a16="http://schemas.microsoft.com/office/drawing/2014/main" val="3279342647"/>
                    </a:ext>
                  </a:extLst>
                </a:gridCol>
              </a:tblGrid>
              <a:tr h="370840">
                <a:tc>
                  <a:txBody>
                    <a:bodyPr/>
                    <a:lstStyle/>
                    <a:p>
                      <a:r>
                        <a:rPr lang="en-GB" dirty="0"/>
                        <a:t>Term</a:t>
                      </a:r>
                    </a:p>
                  </a:txBody>
                  <a:tcPr/>
                </a:tc>
                <a:tc>
                  <a:txBody>
                    <a:bodyPr/>
                    <a:lstStyle/>
                    <a:p>
                      <a:r>
                        <a:rPr lang="en-GB" sz="1800" kern="1200" dirty="0">
                          <a:effectLst/>
                        </a:rPr>
                        <a:t>Definition</a:t>
                      </a:r>
                      <a:endParaRPr lang="en-GB" dirty="0"/>
                    </a:p>
                  </a:txBody>
                  <a:tcPr/>
                </a:tc>
                <a:extLst>
                  <a:ext uri="{0D108BD9-81ED-4DB2-BD59-A6C34878D82A}">
                    <a16:rowId xmlns:a16="http://schemas.microsoft.com/office/drawing/2014/main" val="135593881"/>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Variable</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 storage location paired with an associated name, which contains some known or unknown quantity of information referred to as a value. ~ "A container for values."</a:t>
                      </a:r>
                    </a:p>
                  </a:txBody>
                  <a:tcPr marL="50800" marR="50800" marT="50800" marB="50800"/>
                </a:tc>
                <a:extLst>
                  <a:ext uri="{0D108BD9-81ED-4DB2-BD59-A6C34878D82A}">
                    <a16:rowId xmlns:a16="http://schemas.microsoft.com/office/drawing/2014/main" val="780134473"/>
                  </a:ext>
                </a:extLst>
              </a:tr>
              <a:tr h="370840">
                <a:tc>
                  <a:txBody>
                    <a:bodyPr/>
                    <a:lstStyle/>
                    <a:p>
                      <a:r>
                        <a:rPr lang="en-GB" dirty="0"/>
                        <a:t>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The representation of some entity that can be manipulated by a program.</a:t>
                      </a:r>
                    </a:p>
                  </a:txBody>
                  <a:tcPr/>
                </a:tc>
                <a:extLst>
                  <a:ext uri="{0D108BD9-81ED-4DB2-BD59-A6C34878D82A}">
                    <a16:rowId xmlns:a16="http://schemas.microsoft.com/office/drawing/2014/main" val="102702150"/>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Constant</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 value that cannot be altered by the program during normal execution.</a:t>
                      </a:r>
                    </a:p>
                  </a:txBody>
                  <a:tcPr marL="50800" marR="50800" marT="50800" marB="50800"/>
                </a:tc>
                <a:extLst>
                  <a:ext uri="{0D108BD9-81ED-4DB2-BD59-A6C34878D82A}">
                    <a16:rowId xmlns:a16="http://schemas.microsoft.com/office/drawing/2014/main" val="1402622622"/>
                  </a:ext>
                </a:extLst>
              </a:tr>
              <a:tr h="370840">
                <a:tc>
                  <a:txBody>
                    <a:bodyPr/>
                    <a:lstStyle/>
                    <a:p>
                      <a:r>
                        <a:rPr lang="en-GB" dirty="0"/>
                        <a:t>Expression</a:t>
                      </a:r>
                    </a:p>
                  </a:txBody>
                  <a:tcPr/>
                </a:tc>
                <a:tc>
                  <a:txBody>
                    <a:bodyPr/>
                    <a:lstStyle/>
                    <a:p>
                      <a:pPr marL="0" indent="0" rtl="0" fontAlgn="ctr">
                        <a:buFont typeface="Arial" panose="020B0604020202020204" pitchFamily="34" charset="0"/>
                        <a:buNone/>
                      </a:pPr>
                      <a:r>
                        <a:rPr lang="en-GB" sz="1800" kern="1200" dirty="0">
                          <a:solidFill>
                            <a:schemeClr val="dk1"/>
                          </a:solidFill>
                          <a:effectLst/>
                          <a:latin typeface="+mn-lt"/>
                          <a:ea typeface="+mn-ea"/>
                          <a:cs typeface="+mn-cs"/>
                        </a:rPr>
                        <a:t>A combination of one or more constants, variables, operators and functions that the programming language interprets and computes to produce another value. Similar to mathematical expressions, this process is called evaluation.</a:t>
                      </a:r>
                      <a:endParaRPr lang="en-GB" sz="1800" kern="1200" dirty="0">
                        <a:solidFill>
                          <a:schemeClr val="lt1"/>
                        </a:solidFill>
                        <a:effectLst/>
                        <a:latin typeface="+mn-lt"/>
                        <a:ea typeface="+mn-ea"/>
                        <a:cs typeface="+mn-cs"/>
                      </a:endParaRPr>
                    </a:p>
                  </a:txBody>
                  <a:tcPr/>
                </a:tc>
                <a:extLst>
                  <a:ext uri="{0D108BD9-81ED-4DB2-BD59-A6C34878D82A}">
                    <a16:rowId xmlns:a16="http://schemas.microsoft.com/office/drawing/2014/main" val="1030044251"/>
                  </a:ext>
                </a:extLst>
              </a:tr>
              <a:tr h="370840">
                <a:tc>
                  <a:txBody>
                    <a:bodyPr/>
                    <a:lstStyle/>
                    <a:p>
                      <a:r>
                        <a:rPr lang="en-GB" dirty="0"/>
                        <a:t>Function</a:t>
                      </a:r>
                    </a:p>
                  </a:txBody>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GB" sz="1800" kern="1200" dirty="0">
                          <a:solidFill>
                            <a:schemeClr val="dk1"/>
                          </a:solidFill>
                          <a:effectLst/>
                          <a:latin typeface="+mn-lt"/>
                          <a:ea typeface="+mn-ea"/>
                          <a:cs typeface="+mn-cs"/>
                        </a:rPr>
                        <a:t>A sequence of program instructions that performs a specific task, packaged as a unit. It can be reused and generalised. Depending on the programming language, they're also known as subroutines, procedures, routines or methods.</a:t>
                      </a:r>
                    </a:p>
                  </a:txBody>
                  <a:tcPr/>
                </a:tc>
                <a:extLst>
                  <a:ext uri="{0D108BD9-81ED-4DB2-BD59-A6C34878D82A}">
                    <a16:rowId xmlns:a16="http://schemas.microsoft.com/office/drawing/2014/main" val="2340556300"/>
                  </a:ext>
                </a:extLst>
              </a:tr>
              <a:tr h="370840">
                <a:tc>
                  <a:txBody>
                    <a:bodyPr/>
                    <a:lstStyle/>
                    <a:p>
                      <a:r>
                        <a:rPr lang="en-GB" dirty="0"/>
                        <a:t>Name binding</a:t>
                      </a:r>
                    </a:p>
                  </a:txBody>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GB" sz="1800" kern="1200" dirty="0">
                          <a:solidFill>
                            <a:schemeClr val="dk1"/>
                          </a:solidFill>
                          <a:effectLst/>
                          <a:latin typeface="+mn-lt"/>
                          <a:ea typeface="+mn-ea"/>
                          <a:cs typeface="+mn-cs"/>
                        </a:rPr>
                        <a:t>An association of a name to an entity, such as a variable.</a:t>
                      </a:r>
                    </a:p>
                  </a:txBody>
                  <a:tcPr/>
                </a:tc>
                <a:extLst>
                  <a:ext uri="{0D108BD9-81ED-4DB2-BD59-A6C34878D82A}">
                    <a16:rowId xmlns:a16="http://schemas.microsoft.com/office/drawing/2014/main" val="58839171"/>
                  </a:ext>
                </a:extLst>
              </a:tr>
            </a:tbl>
          </a:graphicData>
        </a:graphic>
      </p:graphicFrame>
      <p:sp>
        <p:nvSpPr>
          <p:cNvPr id="5" name="Footer Placeholder 4">
            <a:extLst>
              <a:ext uri="{FF2B5EF4-FFF2-40B4-BE49-F238E27FC236}">
                <a16:creationId xmlns:a16="http://schemas.microsoft.com/office/drawing/2014/main" id="{6FB50484-BEC8-4001-9726-BCE2E63D6428}"/>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C5EA68D9-755C-413E-B27A-2F76D8ACCA42}"/>
              </a:ext>
            </a:extLst>
          </p:cNvPr>
          <p:cNvSpPr>
            <a:spLocks noGrp="1"/>
          </p:cNvSpPr>
          <p:nvPr>
            <p:ph type="sldNum" sz="quarter" idx="33"/>
          </p:nvPr>
        </p:nvSpPr>
        <p:spPr/>
        <p:txBody>
          <a:bodyPr/>
          <a:lstStyle/>
          <a:p>
            <a:fld id="{32415FDE-045E-41A0-ABC2-F5FD0B681EED}" type="slidenum">
              <a:rPr lang="en-GB" smtClean="0"/>
              <a:t>23</a:t>
            </a:fld>
            <a:endParaRPr lang="en-GB"/>
          </a:p>
        </p:txBody>
      </p:sp>
    </p:spTree>
    <p:extLst>
      <p:ext uri="{BB962C8B-B14F-4D97-AF65-F5344CB8AC3E}">
        <p14:creationId xmlns:p14="http://schemas.microsoft.com/office/powerpoint/2010/main" val="25418381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D6A50-6D0A-404A-B3B5-8DECD43E3716}"/>
              </a:ext>
            </a:extLst>
          </p:cNvPr>
          <p:cNvSpPr>
            <a:spLocks noGrp="1"/>
          </p:cNvSpPr>
          <p:nvPr>
            <p:ph type="title"/>
          </p:nvPr>
        </p:nvSpPr>
        <p:spPr/>
        <p:txBody>
          <a:bodyPr/>
          <a:lstStyle/>
          <a:p>
            <a:r>
              <a:rPr lang="en-GB" dirty="0"/>
              <a:t>Programming Constructs</a:t>
            </a:r>
          </a:p>
        </p:txBody>
      </p:sp>
      <p:sp>
        <p:nvSpPr>
          <p:cNvPr id="3" name="Text Placeholder 2">
            <a:extLst>
              <a:ext uri="{FF2B5EF4-FFF2-40B4-BE49-F238E27FC236}">
                <a16:creationId xmlns:a16="http://schemas.microsoft.com/office/drawing/2014/main" id="{3FB7CAF3-616B-4850-924B-D5BF1072EC1D}"/>
              </a:ext>
            </a:extLst>
          </p:cNvPr>
          <p:cNvSpPr>
            <a:spLocks noGrp="1"/>
          </p:cNvSpPr>
          <p:nvPr>
            <p:ph type="body" sz="quarter" idx="32"/>
          </p:nvPr>
        </p:nvSpPr>
        <p:spPr/>
        <p:txBody>
          <a:bodyPr/>
          <a:lstStyle/>
          <a:p>
            <a:r>
              <a:rPr lang="en-GB" dirty="0"/>
              <a:t>In Python…</a:t>
            </a:r>
          </a:p>
        </p:txBody>
      </p:sp>
      <p:sp>
        <p:nvSpPr>
          <p:cNvPr id="4" name="Content Placeholder 3">
            <a:extLst>
              <a:ext uri="{FF2B5EF4-FFF2-40B4-BE49-F238E27FC236}">
                <a16:creationId xmlns:a16="http://schemas.microsoft.com/office/drawing/2014/main" id="{71A70878-3FCA-4685-BBBC-623F55F5564D}"/>
              </a:ext>
            </a:extLst>
          </p:cNvPr>
          <p:cNvSpPr>
            <a:spLocks noGrp="1"/>
          </p:cNvSpPr>
          <p:nvPr>
            <p:ph idx="1"/>
          </p:nvPr>
        </p:nvSpPr>
        <p:spPr/>
        <p:txBody>
          <a:bodyPr/>
          <a:lstStyle/>
          <a:p>
            <a:r>
              <a:rPr lang="en-GB" dirty="0"/>
              <a:t>You assign a value to a name using an “=“ which is an assignment operator.</a:t>
            </a:r>
          </a:p>
          <a:p>
            <a:pPr lvl="1"/>
            <a:r>
              <a:rPr lang="en-GB" dirty="0"/>
              <a:t>name = </a:t>
            </a:r>
            <a:r>
              <a:rPr lang="en-GB" dirty="0" err="1"/>
              <a:t>my_value</a:t>
            </a:r>
            <a:endParaRPr lang="en-GB" dirty="0"/>
          </a:p>
          <a:p>
            <a:pPr lvl="1"/>
            <a:endParaRPr lang="en-GB" dirty="0"/>
          </a:p>
          <a:p>
            <a:r>
              <a:rPr lang="en-GB" dirty="0"/>
              <a:t>The name given is now what is known as a variable i.e. the value it holds can vary.</a:t>
            </a:r>
          </a:p>
          <a:p>
            <a:endParaRPr lang="en-GB" dirty="0"/>
          </a:p>
          <a:p>
            <a:r>
              <a:rPr lang="en-GB" dirty="0"/>
              <a:t>The association of this name with the variable (an entity) is called name binding.</a:t>
            </a:r>
          </a:p>
          <a:p>
            <a:endParaRPr lang="en-GB" dirty="0"/>
          </a:p>
          <a:p>
            <a:pPr marL="0" indent="0">
              <a:buNone/>
            </a:pPr>
            <a:r>
              <a:rPr lang="en-GB" b="1" u="sng" dirty="0"/>
              <a:t>Rules on Naming</a:t>
            </a:r>
          </a:p>
          <a:p>
            <a:pPr marL="0" indent="0">
              <a:buNone/>
            </a:pPr>
            <a:r>
              <a:rPr lang="en-US" dirty="0"/>
              <a:t>A variable can have a short name (like x and y) or a more descriptive name (age, </a:t>
            </a:r>
            <a:r>
              <a:rPr lang="en-US" dirty="0" err="1"/>
              <a:t>carname</a:t>
            </a:r>
            <a:r>
              <a:rPr lang="en-US" dirty="0"/>
              <a:t>, </a:t>
            </a:r>
            <a:r>
              <a:rPr lang="en-US" dirty="0" err="1"/>
              <a:t>total_volume</a:t>
            </a:r>
            <a:r>
              <a:rPr lang="en-US" dirty="0"/>
              <a:t>). </a:t>
            </a:r>
          </a:p>
          <a:p>
            <a:pPr lvl="2"/>
            <a:r>
              <a:rPr lang="en-US" dirty="0"/>
              <a:t>A variable name must start with a letter or the underscore character</a:t>
            </a:r>
          </a:p>
          <a:p>
            <a:pPr lvl="2"/>
            <a:r>
              <a:rPr lang="en-US" dirty="0"/>
              <a:t>A variable name cannot start with a number</a:t>
            </a:r>
          </a:p>
          <a:p>
            <a:pPr lvl="2"/>
            <a:r>
              <a:rPr lang="en-US" dirty="0"/>
              <a:t>A variable name can only contain alpha-numeric characters and underscores (A-z, 0-9, and _ )</a:t>
            </a:r>
          </a:p>
          <a:p>
            <a:pPr lvl="2"/>
            <a:r>
              <a:rPr lang="en-US" dirty="0"/>
              <a:t>Variable names are case-sensitive (age, Age and AGE are three different variables)</a:t>
            </a:r>
          </a:p>
          <a:p>
            <a:pPr marL="0" indent="0">
              <a:buNone/>
            </a:pPr>
            <a:endParaRPr lang="en-GB" dirty="0"/>
          </a:p>
        </p:txBody>
      </p:sp>
      <p:sp>
        <p:nvSpPr>
          <p:cNvPr id="5" name="Footer Placeholder 4">
            <a:extLst>
              <a:ext uri="{FF2B5EF4-FFF2-40B4-BE49-F238E27FC236}">
                <a16:creationId xmlns:a16="http://schemas.microsoft.com/office/drawing/2014/main" id="{7AB57333-C43F-4852-A417-0DC8E7272FE9}"/>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E6F54F9F-F65E-4302-A518-EE777D837404}"/>
              </a:ext>
            </a:extLst>
          </p:cNvPr>
          <p:cNvSpPr>
            <a:spLocks noGrp="1"/>
          </p:cNvSpPr>
          <p:nvPr>
            <p:ph type="sldNum" sz="quarter" idx="33"/>
          </p:nvPr>
        </p:nvSpPr>
        <p:spPr/>
        <p:txBody>
          <a:bodyPr/>
          <a:lstStyle/>
          <a:p>
            <a:fld id="{32415FDE-045E-41A0-ABC2-F5FD0B681EED}" type="slidenum">
              <a:rPr lang="en-GB" smtClean="0"/>
              <a:t>24</a:t>
            </a:fld>
            <a:endParaRPr lang="en-GB"/>
          </a:p>
        </p:txBody>
      </p:sp>
    </p:spTree>
    <p:extLst>
      <p:ext uri="{BB962C8B-B14F-4D97-AF65-F5344CB8AC3E}">
        <p14:creationId xmlns:p14="http://schemas.microsoft.com/office/powerpoint/2010/main" val="1480459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678D-87FE-4CCD-9D1C-5C18142ED2B4}"/>
              </a:ext>
            </a:extLst>
          </p:cNvPr>
          <p:cNvSpPr>
            <a:spLocks noGrp="1"/>
          </p:cNvSpPr>
          <p:nvPr>
            <p:ph type="title"/>
          </p:nvPr>
        </p:nvSpPr>
        <p:spPr/>
        <p:txBody>
          <a:bodyPr/>
          <a:lstStyle/>
          <a:p>
            <a:r>
              <a:rPr lang="en-GB" dirty="0"/>
              <a:t>Glossary of Terms</a:t>
            </a:r>
          </a:p>
        </p:txBody>
      </p:sp>
      <p:sp>
        <p:nvSpPr>
          <p:cNvPr id="3" name="Text Placeholder 2">
            <a:extLst>
              <a:ext uri="{FF2B5EF4-FFF2-40B4-BE49-F238E27FC236}">
                <a16:creationId xmlns:a16="http://schemas.microsoft.com/office/drawing/2014/main" id="{96412FB6-00B1-4DDB-BBFD-1315389DEB31}"/>
              </a:ext>
            </a:extLst>
          </p:cNvPr>
          <p:cNvSpPr>
            <a:spLocks noGrp="1"/>
          </p:cNvSpPr>
          <p:nvPr>
            <p:ph type="body" sz="quarter" idx="32"/>
          </p:nvPr>
        </p:nvSpPr>
        <p:spPr/>
        <p:txBody>
          <a:bodyPr/>
          <a:lstStyle/>
          <a:p>
            <a:r>
              <a:rPr lang="en-GB" dirty="0"/>
              <a:t>Errors and Bugs</a:t>
            </a:r>
          </a:p>
        </p:txBody>
      </p:sp>
      <p:graphicFrame>
        <p:nvGraphicFramePr>
          <p:cNvPr id="7" name="Content Placeholder 6">
            <a:extLst>
              <a:ext uri="{FF2B5EF4-FFF2-40B4-BE49-F238E27FC236}">
                <a16:creationId xmlns:a16="http://schemas.microsoft.com/office/drawing/2014/main" id="{3744DDF0-0EF1-4E06-8C47-3FBEECF0547F}"/>
              </a:ext>
            </a:extLst>
          </p:cNvPr>
          <p:cNvGraphicFramePr>
            <a:graphicFrameLocks noGrp="1"/>
          </p:cNvGraphicFramePr>
          <p:nvPr>
            <p:ph idx="1"/>
            <p:extLst>
              <p:ext uri="{D42A27DB-BD31-4B8C-83A1-F6EECF244321}">
                <p14:modId xmlns:p14="http://schemas.microsoft.com/office/powerpoint/2010/main" val="1565138034"/>
              </p:ext>
            </p:extLst>
          </p:nvPr>
        </p:nvGraphicFramePr>
        <p:xfrm>
          <a:off x="431800" y="1511300"/>
          <a:ext cx="11328400" cy="3723640"/>
        </p:xfrm>
        <a:graphic>
          <a:graphicData uri="http://schemas.openxmlformats.org/drawingml/2006/table">
            <a:tbl>
              <a:tblPr firstRow="1" bandRow="1">
                <a:tableStyleId>{6E25E649-3F16-4E02-A733-19D2CDBF48F0}</a:tableStyleId>
              </a:tblPr>
              <a:tblGrid>
                <a:gridCol w="2040812">
                  <a:extLst>
                    <a:ext uri="{9D8B030D-6E8A-4147-A177-3AD203B41FA5}">
                      <a16:colId xmlns:a16="http://schemas.microsoft.com/office/drawing/2014/main" val="1628083394"/>
                    </a:ext>
                  </a:extLst>
                </a:gridCol>
                <a:gridCol w="9287588">
                  <a:extLst>
                    <a:ext uri="{9D8B030D-6E8A-4147-A177-3AD203B41FA5}">
                      <a16:colId xmlns:a16="http://schemas.microsoft.com/office/drawing/2014/main" val="3279342647"/>
                    </a:ext>
                  </a:extLst>
                </a:gridCol>
              </a:tblGrid>
              <a:tr h="370840">
                <a:tc>
                  <a:txBody>
                    <a:bodyPr/>
                    <a:lstStyle/>
                    <a:p>
                      <a:r>
                        <a:rPr lang="en-GB" dirty="0"/>
                        <a:t>Term</a:t>
                      </a:r>
                    </a:p>
                  </a:txBody>
                  <a:tcPr/>
                </a:tc>
                <a:tc>
                  <a:txBody>
                    <a:bodyPr/>
                    <a:lstStyle/>
                    <a:p>
                      <a:r>
                        <a:rPr lang="en-GB" sz="1800" kern="1200" dirty="0">
                          <a:effectLst/>
                        </a:rPr>
                        <a:t>Definition</a:t>
                      </a:r>
                      <a:endParaRPr lang="en-GB" dirty="0"/>
                    </a:p>
                  </a:txBody>
                  <a:tcPr/>
                </a:tc>
                <a:extLst>
                  <a:ext uri="{0D108BD9-81ED-4DB2-BD59-A6C34878D82A}">
                    <a16:rowId xmlns:a16="http://schemas.microsoft.com/office/drawing/2014/main" val="135593881"/>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Execute</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a:solidFill>
                            <a:schemeClr val="dk1"/>
                          </a:solidFill>
                          <a:effectLst/>
                          <a:latin typeface="+mn-lt"/>
                          <a:ea typeface="+mn-ea"/>
                          <a:cs typeface="+mn-cs"/>
                        </a:rPr>
                        <a:t>To cause a program to run on a computer.</a:t>
                      </a:r>
                    </a:p>
                  </a:txBody>
                  <a:tcPr marL="50800" marR="50800" marT="50800" marB="50800"/>
                </a:tc>
                <a:extLst>
                  <a:ext uri="{0D108BD9-81ED-4DB2-BD59-A6C34878D82A}">
                    <a16:rowId xmlns:a16="http://schemas.microsoft.com/office/drawing/2014/main" val="780134473"/>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Runtime error / Exception</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An error that occurs once the program has started to execute, preventing the program from continuing.</a:t>
                      </a:r>
                    </a:p>
                  </a:txBody>
                  <a:tcPr marL="50800" marR="50800" marT="50800" marB="50800"/>
                </a:tc>
                <a:extLst>
                  <a:ext uri="{0D108BD9-81ED-4DB2-BD59-A6C34878D82A}">
                    <a16:rowId xmlns:a16="http://schemas.microsoft.com/office/drawing/2014/main" val="102702150"/>
                  </a:ext>
                </a:extLst>
              </a:tr>
              <a:tr h="370840">
                <a:tc>
                  <a:txBody>
                    <a:bodyPr/>
                    <a:lstStyle/>
                    <a:p>
                      <a:pPr marL="0" marR="0" algn="l" defTabSz="914400" rtl="0" eaLnBrk="1" fontAlgn="t" latinLnBrk="0" hangingPunct="1">
                        <a:spcBef>
                          <a:spcPts val="0"/>
                        </a:spcBef>
                        <a:spcAft>
                          <a:spcPts val="0"/>
                        </a:spcAft>
                      </a:pPr>
                      <a:r>
                        <a:rPr lang="en-GB" sz="1800" kern="1200">
                          <a:solidFill>
                            <a:schemeClr val="dk1"/>
                          </a:solidFill>
                          <a:effectLst/>
                          <a:latin typeface="+mn-lt"/>
                          <a:ea typeface="+mn-ea"/>
                          <a:cs typeface="+mn-cs"/>
                        </a:rPr>
                        <a:t>Syntax Error</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An error in a program that makes it impossible to compile and run.</a:t>
                      </a:r>
                    </a:p>
                  </a:txBody>
                  <a:tcPr marL="50800" marR="50800" marT="50800" marB="50800"/>
                </a:tc>
                <a:extLst>
                  <a:ext uri="{0D108BD9-81ED-4DB2-BD59-A6C34878D82A}">
                    <a16:rowId xmlns:a16="http://schemas.microsoft.com/office/drawing/2014/main" val="1402622622"/>
                  </a:ext>
                </a:extLst>
              </a:tr>
              <a:tr h="370840">
                <a:tc>
                  <a:txBody>
                    <a:bodyPr/>
                    <a:lstStyle/>
                    <a:p>
                      <a:pPr marL="0" marR="0" algn="l" defTabSz="914400" rtl="0" eaLnBrk="1" fontAlgn="t" latinLnBrk="0" hangingPunct="1">
                        <a:spcBef>
                          <a:spcPts val="0"/>
                        </a:spcBef>
                        <a:spcAft>
                          <a:spcPts val="0"/>
                        </a:spcAft>
                      </a:pPr>
                      <a:r>
                        <a:rPr lang="en-GB" sz="1800" kern="1200">
                          <a:solidFill>
                            <a:schemeClr val="dk1"/>
                          </a:solidFill>
                          <a:effectLst/>
                          <a:latin typeface="+mn-lt"/>
                          <a:ea typeface="+mn-ea"/>
                          <a:cs typeface="+mn-cs"/>
                        </a:rPr>
                        <a:t>Logic / Semantic Error</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An error in a program that produces incorrect results or causes unintended behaviour. Unlike a program with a syntax error, a program with a logic error is a valid program in the language.</a:t>
                      </a:r>
                    </a:p>
                  </a:txBody>
                  <a:tcPr marL="50800" marR="50800" marT="50800" marB="50800"/>
                </a:tc>
                <a:extLst>
                  <a:ext uri="{0D108BD9-81ED-4DB2-BD59-A6C34878D82A}">
                    <a16:rowId xmlns:a16="http://schemas.microsoft.com/office/drawing/2014/main" val="1030044251"/>
                  </a:ext>
                </a:extLst>
              </a:tr>
              <a:tr h="370840">
                <a:tc>
                  <a:txBody>
                    <a:bodyPr/>
                    <a:lstStyle/>
                    <a:p>
                      <a:pPr marL="0" marR="0" algn="l" defTabSz="914400" rtl="0" eaLnBrk="1" fontAlgn="t" latinLnBrk="0" hangingPunct="1">
                        <a:spcBef>
                          <a:spcPts val="0"/>
                        </a:spcBef>
                        <a:spcAft>
                          <a:spcPts val="0"/>
                        </a:spcAft>
                      </a:pPr>
                      <a:r>
                        <a:rPr lang="en-GB" sz="1800" kern="1200">
                          <a:solidFill>
                            <a:schemeClr val="dk1"/>
                          </a:solidFill>
                          <a:effectLst/>
                          <a:latin typeface="+mn-lt"/>
                          <a:ea typeface="+mn-ea"/>
                          <a:cs typeface="+mn-cs"/>
                        </a:rPr>
                        <a:t>Traceback</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 report in Python containing the functions calls made in your code at a specific point that can be used to trace where errors occurred.</a:t>
                      </a:r>
                    </a:p>
                  </a:txBody>
                  <a:tcPr marL="50800" marR="50800" marT="50800" marB="50800"/>
                </a:tc>
                <a:extLst>
                  <a:ext uri="{0D108BD9-81ED-4DB2-BD59-A6C34878D82A}">
                    <a16:rowId xmlns:a16="http://schemas.microsoft.com/office/drawing/2014/main" val="2340556300"/>
                  </a:ext>
                </a:extLst>
              </a:tr>
              <a:tr h="370840">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Bug</a:t>
                      </a:r>
                    </a:p>
                  </a:txBody>
                  <a:tcPr marL="50800" marR="50800" marT="50800" marB="50800"/>
                </a:tc>
                <a:tc>
                  <a:txBody>
                    <a:bodyPr/>
                    <a:lstStyle/>
                    <a:p>
                      <a:pPr marL="0" marR="0" algn="l" defTabSz="914400" rtl="0" eaLnBrk="1" fontAlgn="t" latinLnBrk="0" hangingPunct="1">
                        <a:spcBef>
                          <a:spcPts val="0"/>
                        </a:spcBef>
                        <a:spcAft>
                          <a:spcPts val="0"/>
                        </a:spcAft>
                      </a:pPr>
                      <a:r>
                        <a:rPr lang="en-GB" sz="1800" kern="1200" dirty="0">
                          <a:solidFill>
                            <a:schemeClr val="dk1"/>
                          </a:solidFill>
                          <a:effectLst/>
                          <a:latin typeface="+mn-lt"/>
                          <a:ea typeface="+mn-ea"/>
                          <a:cs typeface="+mn-cs"/>
                        </a:rPr>
                        <a:t>An error, flaw, failure or fault in a computer program or system that causes it to produce an incorrect or unexpected result. A logic error is one type of bug.</a:t>
                      </a:r>
                    </a:p>
                  </a:txBody>
                  <a:tcPr marL="50800" marR="50800" marT="50800" marB="50800"/>
                </a:tc>
                <a:extLst>
                  <a:ext uri="{0D108BD9-81ED-4DB2-BD59-A6C34878D82A}">
                    <a16:rowId xmlns:a16="http://schemas.microsoft.com/office/drawing/2014/main" val="58839171"/>
                  </a:ext>
                </a:extLst>
              </a:tr>
            </a:tbl>
          </a:graphicData>
        </a:graphic>
      </p:graphicFrame>
      <p:sp>
        <p:nvSpPr>
          <p:cNvPr id="5" name="Footer Placeholder 4">
            <a:extLst>
              <a:ext uri="{FF2B5EF4-FFF2-40B4-BE49-F238E27FC236}">
                <a16:creationId xmlns:a16="http://schemas.microsoft.com/office/drawing/2014/main" id="{6FB50484-BEC8-4001-9726-BCE2E63D6428}"/>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C5EA68D9-755C-413E-B27A-2F76D8ACCA42}"/>
              </a:ext>
            </a:extLst>
          </p:cNvPr>
          <p:cNvSpPr>
            <a:spLocks noGrp="1"/>
          </p:cNvSpPr>
          <p:nvPr>
            <p:ph type="sldNum" sz="quarter" idx="33"/>
          </p:nvPr>
        </p:nvSpPr>
        <p:spPr/>
        <p:txBody>
          <a:bodyPr/>
          <a:lstStyle/>
          <a:p>
            <a:fld id="{32415FDE-045E-41A0-ABC2-F5FD0B681EED}" type="slidenum">
              <a:rPr lang="en-GB" smtClean="0"/>
              <a:t>25</a:t>
            </a:fld>
            <a:endParaRPr lang="en-GB"/>
          </a:p>
        </p:txBody>
      </p:sp>
    </p:spTree>
    <p:extLst>
      <p:ext uri="{BB962C8B-B14F-4D97-AF65-F5344CB8AC3E}">
        <p14:creationId xmlns:p14="http://schemas.microsoft.com/office/powerpoint/2010/main" val="2749764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D073F-D0EE-4225-B991-EDFC20B0CB26}"/>
              </a:ext>
            </a:extLst>
          </p:cNvPr>
          <p:cNvSpPr>
            <a:spLocks noGrp="1"/>
          </p:cNvSpPr>
          <p:nvPr>
            <p:ph type="title"/>
          </p:nvPr>
        </p:nvSpPr>
        <p:spPr/>
        <p:txBody>
          <a:bodyPr/>
          <a:lstStyle/>
          <a:p>
            <a:r>
              <a:rPr lang="en-GB" dirty="0"/>
              <a:t>Introduction to Data Types</a:t>
            </a:r>
          </a:p>
        </p:txBody>
      </p:sp>
      <p:sp>
        <p:nvSpPr>
          <p:cNvPr id="3" name="Text Placeholder 2">
            <a:extLst>
              <a:ext uri="{FF2B5EF4-FFF2-40B4-BE49-F238E27FC236}">
                <a16:creationId xmlns:a16="http://schemas.microsoft.com/office/drawing/2014/main" id="{E49F4F22-B894-4BA4-B6D4-AAD818A0E37D}"/>
              </a:ext>
            </a:extLst>
          </p:cNvPr>
          <p:cNvSpPr>
            <a:spLocks noGrp="1"/>
          </p:cNvSpPr>
          <p:nvPr>
            <p:ph type="body" sz="quarter" idx="32"/>
          </p:nvPr>
        </p:nvSpPr>
        <p:spPr/>
        <p:txBody>
          <a:bodyPr/>
          <a:lstStyle/>
          <a:p>
            <a:endParaRPr lang="en-GB"/>
          </a:p>
        </p:txBody>
      </p:sp>
      <p:sp>
        <p:nvSpPr>
          <p:cNvPr id="4" name="Content Placeholder 3">
            <a:extLst>
              <a:ext uri="{FF2B5EF4-FFF2-40B4-BE49-F238E27FC236}">
                <a16:creationId xmlns:a16="http://schemas.microsoft.com/office/drawing/2014/main" id="{EBEFB8C3-9106-4EB8-8B64-414439CC56FA}"/>
              </a:ext>
            </a:extLst>
          </p:cNvPr>
          <p:cNvSpPr>
            <a:spLocks noGrp="1"/>
          </p:cNvSpPr>
          <p:nvPr>
            <p:ph idx="1"/>
          </p:nvPr>
        </p:nvSpPr>
        <p:spPr/>
        <p:txBody>
          <a:bodyPr/>
          <a:lstStyle/>
          <a:p>
            <a:r>
              <a:rPr lang="en-GB" dirty="0"/>
              <a:t>A data type or ‘type’ is an attribute of the data which tells the compiler or interpreter how the programmer intends to use the data.</a:t>
            </a:r>
          </a:p>
          <a:p>
            <a:r>
              <a:rPr lang="en-GB" dirty="0"/>
              <a:t>A data type constrains the values that an expression, such as a variable or a function, might take.</a:t>
            </a:r>
          </a:p>
          <a:p>
            <a:r>
              <a:rPr lang="en-GB" dirty="0"/>
              <a:t>The type defines the operations that can be done on the data, the meaning of the data, and the way values of that type can be stored.</a:t>
            </a:r>
          </a:p>
          <a:p>
            <a:r>
              <a:rPr lang="en-GB" dirty="0"/>
              <a:t>Most programming languages support the following common data types:</a:t>
            </a:r>
          </a:p>
          <a:p>
            <a:pPr lvl="1"/>
            <a:r>
              <a:rPr lang="en-GB" dirty="0"/>
              <a:t>integers</a:t>
            </a:r>
          </a:p>
          <a:p>
            <a:pPr lvl="1"/>
            <a:r>
              <a:rPr lang="en-GB" dirty="0"/>
              <a:t>Booleans</a:t>
            </a:r>
          </a:p>
          <a:p>
            <a:pPr lvl="1"/>
            <a:r>
              <a:rPr lang="en-GB" dirty="0"/>
              <a:t>characters</a:t>
            </a:r>
          </a:p>
          <a:p>
            <a:pPr lvl="1"/>
            <a:r>
              <a:rPr lang="en-GB" dirty="0"/>
              <a:t>floating-point numbers (or “</a:t>
            </a:r>
            <a:r>
              <a:rPr lang="en-GB" i="1" dirty="0"/>
              <a:t>floats</a:t>
            </a:r>
            <a:r>
              <a:rPr lang="en-GB" dirty="0"/>
              <a:t>”)</a:t>
            </a:r>
          </a:p>
          <a:p>
            <a:pPr lvl="1"/>
            <a:r>
              <a:rPr lang="en-GB" dirty="0"/>
              <a:t>alphanumeric </a:t>
            </a:r>
            <a:r>
              <a:rPr lang="en-GB" i="1" dirty="0"/>
              <a:t>strings</a:t>
            </a:r>
          </a:p>
          <a:p>
            <a:r>
              <a:rPr lang="en-GB" dirty="0"/>
              <a:t>Most programming languages also allow the programmer to define additional data types, usually by combining multiple elements of other types and defining valid operations.</a:t>
            </a:r>
          </a:p>
        </p:txBody>
      </p:sp>
      <p:sp>
        <p:nvSpPr>
          <p:cNvPr id="5" name="Footer Placeholder 4">
            <a:extLst>
              <a:ext uri="{FF2B5EF4-FFF2-40B4-BE49-F238E27FC236}">
                <a16:creationId xmlns:a16="http://schemas.microsoft.com/office/drawing/2014/main" id="{5BC058CF-B9EA-429D-98BB-ABA5BB749DBF}"/>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CBB0ED83-496F-41C1-A9F0-3E7DCCC0A580}"/>
              </a:ext>
            </a:extLst>
          </p:cNvPr>
          <p:cNvSpPr>
            <a:spLocks noGrp="1"/>
          </p:cNvSpPr>
          <p:nvPr>
            <p:ph type="sldNum" sz="quarter" idx="33"/>
          </p:nvPr>
        </p:nvSpPr>
        <p:spPr/>
        <p:txBody>
          <a:bodyPr/>
          <a:lstStyle/>
          <a:p>
            <a:fld id="{32415FDE-045E-41A0-ABC2-F5FD0B681EED}" type="slidenum">
              <a:rPr lang="en-GB" smtClean="0"/>
              <a:t>26</a:t>
            </a:fld>
            <a:endParaRPr lang="en-GB"/>
          </a:p>
        </p:txBody>
      </p:sp>
    </p:spTree>
    <p:extLst>
      <p:ext uri="{BB962C8B-B14F-4D97-AF65-F5344CB8AC3E}">
        <p14:creationId xmlns:p14="http://schemas.microsoft.com/office/powerpoint/2010/main" val="1232635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9763-213B-4E7C-A4AC-55362745314D}"/>
              </a:ext>
            </a:extLst>
          </p:cNvPr>
          <p:cNvSpPr>
            <a:spLocks noGrp="1"/>
          </p:cNvSpPr>
          <p:nvPr>
            <p:ph type="title"/>
          </p:nvPr>
        </p:nvSpPr>
        <p:spPr/>
        <p:txBody>
          <a:bodyPr/>
          <a:lstStyle/>
          <a:p>
            <a:r>
              <a:rPr lang="en-GB" dirty="0"/>
              <a:t>Introduction to Data Types</a:t>
            </a:r>
          </a:p>
        </p:txBody>
      </p:sp>
      <p:sp>
        <p:nvSpPr>
          <p:cNvPr id="3" name="Text Placeholder 2">
            <a:extLst>
              <a:ext uri="{FF2B5EF4-FFF2-40B4-BE49-F238E27FC236}">
                <a16:creationId xmlns:a16="http://schemas.microsoft.com/office/drawing/2014/main" id="{04425660-1AE4-4272-B34A-A1465316E620}"/>
              </a:ext>
            </a:extLst>
          </p:cNvPr>
          <p:cNvSpPr>
            <a:spLocks noGrp="1"/>
          </p:cNvSpPr>
          <p:nvPr>
            <p:ph type="body" sz="quarter" idx="32"/>
          </p:nvPr>
        </p:nvSpPr>
        <p:spPr/>
        <p:txBody>
          <a:bodyPr/>
          <a:lstStyle/>
          <a:p>
            <a:r>
              <a:rPr lang="en-GB" dirty="0"/>
              <a:t>Definitions</a:t>
            </a:r>
          </a:p>
        </p:txBody>
      </p:sp>
      <p:graphicFrame>
        <p:nvGraphicFramePr>
          <p:cNvPr id="7" name="Content Placeholder 6">
            <a:extLst>
              <a:ext uri="{FF2B5EF4-FFF2-40B4-BE49-F238E27FC236}">
                <a16:creationId xmlns:a16="http://schemas.microsoft.com/office/drawing/2014/main" id="{6E79956C-41B6-4871-A9C3-070BD693B268}"/>
              </a:ext>
            </a:extLst>
          </p:cNvPr>
          <p:cNvGraphicFramePr>
            <a:graphicFrameLocks noGrp="1"/>
          </p:cNvGraphicFramePr>
          <p:nvPr>
            <p:ph idx="1"/>
            <p:extLst>
              <p:ext uri="{D42A27DB-BD31-4B8C-83A1-F6EECF244321}">
                <p14:modId xmlns:p14="http://schemas.microsoft.com/office/powerpoint/2010/main" val="4011977725"/>
              </p:ext>
            </p:extLst>
          </p:nvPr>
        </p:nvGraphicFramePr>
        <p:xfrm>
          <a:off x="431800" y="1511300"/>
          <a:ext cx="11328400" cy="4124960"/>
        </p:xfrm>
        <a:graphic>
          <a:graphicData uri="http://schemas.openxmlformats.org/drawingml/2006/table">
            <a:tbl>
              <a:tblPr firstRow="1" bandRow="1">
                <a:tableStyleId>{6E25E649-3F16-4E02-A733-19D2CDBF48F0}</a:tableStyleId>
              </a:tblPr>
              <a:tblGrid>
                <a:gridCol w="1521287">
                  <a:extLst>
                    <a:ext uri="{9D8B030D-6E8A-4147-A177-3AD203B41FA5}">
                      <a16:colId xmlns:a16="http://schemas.microsoft.com/office/drawing/2014/main" val="1359761050"/>
                    </a:ext>
                  </a:extLst>
                </a:gridCol>
                <a:gridCol w="5939162">
                  <a:extLst>
                    <a:ext uri="{9D8B030D-6E8A-4147-A177-3AD203B41FA5}">
                      <a16:colId xmlns:a16="http://schemas.microsoft.com/office/drawing/2014/main" val="827569293"/>
                    </a:ext>
                  </a:extLst>
                </a:gridCol>
                <a:gridCol w="3867951">
                  <a:extLst>
                    <a:ext uri="{9D8B030D-6E8A-4147-A177-3AD203B41FA5}">
                      <a16:colId xmlns:a16="http://schemas.microsoft.com/office/drawing/2014/main" val="3804227709"/>
                    </a:ext>
                  </a:extLst>
                </a:gridCol>
              </a:tblGrid>
              <a:tr h="370840">
                <a:tc>
                  <a:txBody>
                    <a:bodyPr/>
                    <a:lstStyle/>
                    <a:p>
                      <a:r>
                        <a:rPr lang="en-GB" dirty="0"/>
                        <a:t>Data Type</a:t>
                      </a:r>
                    </a:p>
                  </a:txBody>
                  <a:tcPr/>
                </a:tc>
                <a:tc>
                  <a:txBody>
                    <a:bodyPr/>
                    <a:lstStyle/>
                    <a:p>
                      <a:r>
                        <a:rPr lang="en-GB" dirty="0"/>
                        <a:t>Definition</a:t>
                      </a:r>
                    </a:p>
                  </a:txBody>
                  <a:tcPr/>
                </a:tc>
                <a:tc>
                  <a:txBody>
                    <a:bodyPr/>
                    <a:lstStyle/>
                    <a:p>
                      <a:r>
                        <a:rPr lang="en-GB" dirty="0"/>
                        <a:t>Examples</a:t>
                      </a:r>
                    </a:p>
                  </a:txBody>
                  <a:tcPr/>
                </a:tc>
                <a:extLst>
                  <a:ext uri="{0D108BD9-81ED-4DB2-BD59-A6C34878D82A}">
                    <a16:rowId xmlns:a16="http://schemas.microsoft.com/office/drawing/2014/main" val="295350145"/>
                  </a:ext>
                </a:extLst>
              </a:tr>
              <a:tr h="370840">
                <a:tc>
                  <a:txBody>
                    <a:bodyPr/>
                    <a:lstStyle/>
                    <a:p>
                      <a:r>
                        <a:rPr lang="en-GB" dirty="0"/>
                        <a:t>Integer</a:t>
                      </a:r>
                    </a:p>
                  </a:txBody>
                  <a:tcPr/>
                </a:tc>
                <a:tc>
                  <a:txBody>
                    <a:bodyPr/>
                    <a:lstStyle/>
                    <a:p>
                      <a:r>
                        <a:rPr lang="en-GB" dirty="0"/>
                        <a:t>A number that can be written without a fractional component.</a:t>
                      </a:r>
                    </a:p>
                  </a:txBody>
                  <a:tcPr/>
                </a:tc>
                <a:tc>
                  <a:txBody>
                    <a:bodyPr/>
                    <a:lstStyle/>
                    <a:p>
                      <a:r>
                        <a:rPr lang="en-GB" dirty="0"/>
                        <a:t>7        -629        2,067,943</a:t>
                      </a:r>
                    </a:p>
                  </a:txBody>
                  <a:tcPr/>
                </a:tc>
                <a:extLst>
                  <a:ext uri="{0D108BD9-81ED-4DB2-BD59-A6C34878D82A}">
                    <a16:rowId xmlns:a16="http://schemas.microsoft.com/office/drawing/2014/main" val="654078640"/>
                  </a:ext>
                </a:extLst>
              </a:tr>
              <a:tr h="370840">
                <a:tc>
                  <a:txBody>
                    <a:bodyPr/>
                    <a:lstStyle/>
                    <a:p>
                      <a:r>
                        <a:rPr lang="en-GB" dirty="0"/>
                        <a:t>Boolean</a:t>
                      </a:r>
                    </a:p>
                  </a:txBody>
                  <a:tcPr/>
                </a:tc>
                <a:tc>
                  <a:txBody>
                    <a:bodyPr/>
                    <a:lstStyle/>
                    <a:p>
                      <a:r>
                        <a:rPr lang="en-GB" dirty="0"/>
                        <a:t>A data type that has one of two possible values (usually denoted True or False). Primarily associated with conditional statements and equate to True=1, False=0.</a:t>
                      </a:r>
                    </a:p>
                  </a:txBody>
                  <a:tcPr/>
                </a:tc>
                <a:tc>
                  <a:txBody>
                    <a:bodyPr/>
                    <a:lstStyle/>
                    <a:p>
                      <a:r>
                        <a:rPr lang="en-GB" dirty="0"/>
                        <a:t>True       False</a:t>
                      </a:r>
                    </a:p>
                  </a:txBody>
                  <a:tcPr/>
                </a:tc>
                <a:extLst>
                  <a:ext uri="{0D108BD9-81ED-4DB2-BD59-A6C34878D82A}">
                    <a16:rowId xmlns:a16="http://schemas.microsoft.com/office/drawing/2014/main" val="3582666840"/>
                  </a:ext>
                </a:extLst>
              </a:tr>
              <a:tr h="370840">
                <a:tc>
                  <a:txBody>
                    <a:bodyPr/>
                    <a:lstStyle/>
                    <a:p>
                      <a:r>
                        <a:rPr lang="en-GB" dirty="0"/>
                        <a:t>Characters</a:t>
                      </a:r>
                    </a:p>
                  </a:txBody>
                  <a:tcPr/>
                </a:tc>
                <a:tc>
                  <a:txBody>
                    <a:bodyPr/>
                    <a:lstStyle/>
                    <a:p>
                      <a:r>
                        <a:rPr lang="en-GB" dirty="0"/>
                        <a:t>A character is a unit of information that roughly corresponds to a symbol in an alphabet in the written form of natural language – includes punctuation and whitespace.</a:t>
                      </a:r>
                    </a:p>
                  </a:txBody>
                  <a:tcPr/>
                </a:tc>
                <a:tc>
                  <a:txBody>
                    <a:bodyPr/>
                    <a:lstStyle/>
                    <a:p>
                      <a:r>
                        <a:rPr lang="en-GB" dirty="0"/>
                        <a:t>‘c’    ‘8’    ‘:’    ‘[‘     ‘ ‘</a:t>
                      </a:r>
                    </a:p>
                  </a:txBody>
                  <a:tcPr/>
                </a:tc>
                <a:extLst>
                  <a:ext uri="{0D108BD9-81ED-4DB2-BD59-A6C34878D82A}">
                    <a16:rowId xmlns:a16="http://schemas.microsoft.com/office/drawing/2014/main" val="4064164731"/>
                  </a:ext>
                </a:extLst>
              </a:tr>
              <a:tr h="370840">
                <a:tc>
                  <a:txBody>
                    <a:bodyPr/>
                    <a:lstStyle/>
                    <a:p>
                      <a:r>
                        <a:rPr lang="en-GB" dirty="0"/>
                        <a:t>Floats</a:t>
                      </a:r>
                    </a:p>
                  </a:txBody>
                  <a:tcPr/>
                </a:tc>
                <a:tc>
                  <a:txBody>
                    <a:bodyPr/>
                    <a:lstStyle/>
                    <a:p>
                      <a:r>
                        <a:rPr lang="en-GB" dirty="0"/>
                        <a:t>A representation of a real number that may or may not have a decimal point – used for greater precision than integers.</a:t>
                      </a:r>
                    </a:p>
                  </a:txBody>
                  <a:tcPr/>
                </a:tc>
                <a:tc>
                  <a:txBody>
                    <a:bodyPr/>
                    <a:lstStyle/>
                    <a:p>
                      <a:r>
                        <a:rPr lang="en-GB" dirty="0"/>
                        <a:t>0.002945       -7.78       18756.37465243</a:t>
                      </a:r>
                    </a:p>
                  </a:txBody>
                  <a:tcPr/>
                </a:tc>
                <a:extLst>
                  <a:ext uri="{0D108BD9-81ED-4DB2-BD59-A6C34878D82A}">
                    <a16:rowId xmlns:a16="http://schemas.microsoft.com/office/drawing/2014/main" val="3825457193"/>
                  </a:ext>
                </a:extLst>
              </a:tr>
              <a:tr h="370840">
                <a:tc>
                  <a:txBody>
                    <a:bodyPr/>
                    <a:lstStyle/>
                    <a:p>
                      <a:r>
                        <a:rPr lang="en-GB" dirty="0"/>
                        <a:t>Strings</a:t>
                      </a:r>
                    </a:p>
                  </a:txBody>
                  <a:tcPr/>
                </a:tc>
                <a:tc>
                  <a:txBody>
                    <a:bodyPr/>
                    <a:lstStyle/>
                    <a:p>
                      <a:r>
                        <a:rPr lang="en-GB" dirty="0"/>
                        <a:t>A sequence of one or more characters, typically denoted using double or single quotations depending on the language.</a:t>
                      </a:r>
                    </a:p>
                  </a:txBody>
                  <a:tcPr/>
                </a:tc>
                <a:tc>
                  <a:txBody>
                    <a:bodyPr/>
                    <a:lstStyle/>
                    <a:p>
                      <a:r>
                        <a:rPr lang="en-GB" dirty="0"/>
                        <a:t>“Hello world!”</a:t>
                      </a:r>
                    </a:p>
                    <a:p>
                      <a:r>
                        <a:rPr lang="en-GB" dirty="0"/>
                        <a:t>“</a:t>
                      </a:r>
                      <a:r>
                        <a:rPr lang="en-GB" sz="1800" b="0" i="0" u="none" strike="noStrike" kern="1200" baseline="0" dirty="0">
                          <a:solidFill>
                            <a:schemeClr val="dk1"/>
                          </a:solidFill>
                          <a:latin typeface="+mn-lt"/>
                          <a:ea typeface="+mn-ea"/>
                          <a:cs typeface="+mn-cs"/>
                        </a:rPr>
                        <a:t>NP10 8XG”</a:t>
                      </a:r>
                    </a:p>
                    <a:p>
                      <a:r>
                        <a:rPr lang="en-GB" sz="1800" b="0" i="0" u="none" strike="noStrike" kern="1200" baseline="0" dirty="0">
                          <a:solidFill>
                            <a:schemeClr val="dk1"/>
                          </a:solidFill>
                          <a:latin typeface="+mn-lt"/>
                          <a:ea typeface="+mn-ea"/>
                          <a:cs typeface="+mn-cs"/>
                        </a:rPr>
                        <a:t>“6475”</a:t>
                      </a:r>
                      <a:endParaRPr lang="en-GB" dirty="0"/>
                    </a:p>
                  </a:txBody>
                  <a:tcPr/>
                </a:tc>
                <a:extLst>
                  <a:ext uri="{0D108BD9-81ED-4DB2-BD59-A6C34878D82A}">
                    <a16:rowId xmlns:a16="http://schemas.microsoft.com/office/drawing/2014/main" val="50260495"/>
                  </a:ext>
                </a:extLst>
              </a:tr>
            </a:tbl>
          </a:graphicData>
        </a:graphic>
      </p:graphicFrame>
      <p:sp>
        <p:nvSpPr>
          <p:cNvPr id="5" name="Footer Placeholder 4">
            <a:extLst>
              <a:ext uri="{FF2B5EF4-FFF2-40B4-BE49-F238E27FC236}">
                <a16:creationId xmlns:a16="http://schemas.microsoft.com/office/drawing/2014/main" id="{6C7781A6-F5F5-40A0-8CF0-15B84326B2CD}"/>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5A5FA928-904B-49E2-8166-D734A5AFEFDD}"/>
              </a:ext>
            </a:extLst>
          </p:cNvPr>
          <p:cNvSpPr>
            <a:spLocks noGrp="1"/>
          </p:cNvSpPr>
          <p:nvPr>
            <p:ph type="sldNum" sz="quarter" idx="33"/>
          </p:nvPr>
        </p:nvSpPr>
        <p:spPr/>
        <p:txBody>
          <a:bodyPr/>
          <a:lstStyle/>
          <a:p>
            <a:fld id="{32415FDE-045E-41A0-ABC2-F5FD0B681EED}" type="slidenum">
              <a:rPr lang="en-GB" smtClean="0"/>
              <a:t>27</a:t>
            </a:fld>
            <a:endParaRPr lang="en-GB"/>
          </a:p>
        </p:txBody>
      </p:sp>
    </p:spTree>
    <p:extLst>
      <p:ext uri="{BB962C8B-B14F-4D97-AF65-F5344CB8AC3E}">
        <p14:creationId xmlns:p14="http://schemas.microsoft.com/office/powerpoint/2010/main" val="1703523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95CF9-2E5B-421A-BD60-7A79A1BE2D02}"/>
              </a:ext>
            </a:extLst>
          </p:cNvPr>
          <p:cNvSpPr>
            <a:spLocks noGrp="1"/>
          </p:cNvSpPr>
          <p:nvPr>
            <p:ph type="title"/>
          </p:nvPr>
        </p:nvSpPr>
        <p:spPr/>
        <p:txBody>
          <a:bodyPr/>
          <a:lstStyle/>
          <a:p>
            <a:r>
              <a:rPr lang="en-GB" dirty="0"/>
              <a:t>Introduction to Data Types</a:t>
            </a:r>
          </a:p>
        </p:txBody>
      </p:sp>
      <p:sp>
        <p:nvSpPr>
          <p:cNvPr id="3" name="Text Placeholder 2">
            <a:extLst>
              <a:ext uri="{FF2B5EF4-FFF2-40B4-BE49-F238E27FC236}">
                <a16:creationId xmlns:a16="http://schemas.microsoft.com/office/drawing/2014/main" id="{52E36035-0B9F-411B-B872-4B15B1704C5F}"/>
              </a:ext>
            </a:extLst>
          </p:cNvPr>
          <p:cNvSpPr>
            <a:spLocks noGrp="1"/>
          </p:cNvSpPr>
          <p:nvPr>
            <p:ph type="body" sz="quarter" idx="32"/>
          </p:nvPr>
        </p:nvSpPr>
        <p:spPr/>
        <p:txBody>
          <a:bodyPr/>
          <a:lstStyle/>
          <a:p>
            <a:r>
              <a:rPr lang="en-GB" dirty="0"/>
              <a:t>Categorical Data</a:t>
            </a:r>
          </a:p>
        </p:txBody>
      </p:sp>
      <p:sp>
        <p:nvSpPr>
          <p:cNvPr id="4" name="Content Placeholder 3">
            <a:extLst>
              <a:ext uri="{FF2B5EF4-FFF2-40B4-BE49-F238E27FC236}">
                <a16:creationId xmlns:a16="http://schemas.microsoft.com/office/drawing/2014/main" id="{B4DEBABD-B32C-440D-86B9-48D1B3BFC44F}"/>
              </a:ext>
            </a:extLst>
          </p:cNvPr>
          <p:cNvSpPr>
            <a:spLocks noGrp="1"/>
          </p:cNvSpPr>
          <p:nvPr>
            <p:ph idx="1"/>
          </p:nvPr>
        </p:nvSpPr>
        <p:spPr/>
        <p:txBody>
          <a:bodyPr/>
          <a:lstStyle/>
          <a:p>
            <a:endParaRPr lang="en-GB" dirty="0"/>
          </a:p>
          <a:p>
            <a:r>
              <a:rPr lang="en-GB" dirty="0"/>
              <a:t>This is a data type defined within the </a:t>
            </a:r>
            <a:r>
              <a:rPr lang="en-GB" i="1" dirty="0"/>
              <a:t>pandas</a:t>
            </a:r>
            <a:r>
              <a:rPr lang="en-GB" dirty="0"/>
              <a:t> module.</a:t>
            </a:r>
          </a:p>
          <a:p>
            <a:endParaRPr lang="en-GB" dirty="0"/>
          </a:p>
          <a:p>
            <a:r>
              <a:rPr lang="en-GB" dirty="0"/>
              <a:t>A categorical variable takes on a limited, and usually fixed, number of possible values.</a:t>
            </a:r>
          </a:p>
          <a:p>
            <a:endParaRPr lang="en-GB" dirty="0"/>
          </a:p>
          <a:p>
            <a:r>
              <a:rPr lang="en-GB" dirty="0"/>
              <a:t>Categorical variables may be ordered i.e. … “Agree”, “Strongly Agree”</a:t>
            </a:r>
          </a:p>
          <a:p>
            <a:pPr marL="0" indent="0">
              <a:buNone/>
            </a:pPr>
            <a:endParaRPr lang="en-GB" b="1" dirty="0"/>
          </a:p>
          <a:p>
            <a:r>
              <a:rPr lang="en-GB" dirty="0"/>
              <a:t>Categorical variables can save memory by encoding various string variables, storing the encoded values in the original address, then using a lookup table to get the original value. </a:t>
            </a:r>
          </a:p>
        </p:txBody>
      </p:sp>
      <p:sp>
        <p:nvSpPr>
          <p:cNvPr id="5" name="Footer Placeholder 4">
            <a:extLst>
              <a:ext uri="{FF2B5EF4-FFF2-40B4-BE49-F238E27FC236}">
                <a16:creationId xmlns:a16="http://schemas.microsoft.com/office/drawing/2014/main" id="{32672F3D-7CDE-45BB-8BDC-FA3A329377CA}"/>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D45AE922-9AD5-4640-AF78-7D63E747F41A}"/>
              </a:ext>
            </a:extLst>
          </p:cNvPr>
          <p:cNvSpPr>
            <a:spLocks noGrp="1"/>
          </p:cNvSpPr>
          <p:nvPr>
            <p:ph type="sldNum" sz="quarter" idx="33"/>
          </p:nvPr>
        </p:nvSpPr>
        <p:spPr/>
        <p:txBody>
          <a:bodyPr/>
          <a:lstStyle/>
          <a:p>
            <a:fld id="{32415FDE-045E-41A0-ABC2-F5FD0B681EED}" type="slidenum">
              <a:rPr lang="en-GB" smtClean="0"/>
              <a:t>28</a:t>
            </a:fld>
            <a:endParaRPr lang="en-GB"/>
          </a:p>
        </p:txBody>
      </p:sp>
    </p:spTree>
    <p:extLst>
      <p:ext uri="{BB962C8B-B14F-4D97-AF65-F5344CB8AC3E}">
        <p14:creationId xmlns:p14="http://schemas.microsoft.com/office/powerpoint/2010/main" val="59822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78FD8-CA5D-4973-9AD2-54A451E48760}"/>
              </a:ext>
            </a:extLst>
          </p:cNvPr>
          <p:cNvSpPr>
            <a:spLocks noGrp="1"/>
          </p:cNvSpPr>
          <p:nvPr>
            <p:ph type="title"/>
          </p:nvPr>
        </p:nvSpPr>
        <p:spPr/>
        <p:txBody>
          <a:bodyPr/>
          <a:lstStyle/>
          <a:p>
            <a:r>
              <a:rPr lang="en-GB" dirty="0"/>
              <a:t>Introduction to Data Types</a:t>
            </a:r>
          </a:p>
        </p:txBody>
      </p:sp>
      <p:sp>
        <p:nvSpPr>
          <p:cNvPr id="3" name="Text Placeholder 2">
            <a:extLst>
              <a:ext uri="{FF2B5EF4-FFF2-40B4-BE49-F238E27FC236}">
                <a16:creationId xmlns:a16="http://schemas.microsoft.com/office/drawing/2014/main" id="{6E0CE9D1-665D-4A98-982F-F03C6234C8FB}"/>
              </a:ext>
            </a:extLst>
          </p:cNvPr>
          <p:cNvSpPr>
            <a:spLocks noGrp="1"/>
          </p:cNvSpPr>
          <p:nvPr>
            <p:ph type="body" sz="quarter" idx="32"/>
          </p:nvPr>
        </p:nvSpPr>
        <p:spPr/>
        <p:txBody>
          <a:bodyPr/>
          <a:lstStyle/>
          <a:p>
            <a:r>
              <a:rPr lang="en-GB" dirty="0"/>
              <a:t>Why data types are important</a:t>
            </a:r>
          </a:p>
        </p:txBody>
      </p:sp>
      <p:sp>
        <p:nvSpPr>
          <p:cNvPr id="4" name="Content Placeholder 3">
            <a:extLst>
              <a:ext uri="{FF2B5EF4-FFF2-40B4-BE49-F238E27FC236}">
                <a16:creationId xmlns:a16="http://schemas.microsoft.com/office/drawing/2014/main" id="{C871E000-C9DD-4E9D-8F11-3A4AACB0AF10}"/>
              </a:ext>
            </a:extLst>
          </p:cNvPr>
          <p:cNvSpPr>
            <a:spLocks noGrp="1"/>
          </p:cNvSpPr>
          <p:nvPr>
            <p:ph idx="1"/>
          </p:nvPr>
        </p:nvSpPr>
        <p:spPr/>
        <p:txBody>
          <a:bodyPr/>
          <a:lstStyle/>
          <a:p>
            <a:pPr marL="0" indent="0">
              <a:buNone/>
            </a:pPr>
            <a:endParaRPr lang="en-GB" dirty="0"/>
          </a:p>
          <a:p>
            <a:pPr marL="0" indent="0">
              <a:buNone/>
            </a:pPr>
            <a:r>
              <a:rPr lang="en-GB" dirty="0"/>
              <a:t>If a variable is not defined with the correct data type, the user may not be able to perform certain operations on it, for example:</a:t>
            </a:r>
          </a:p>
          <a:p>
            <a:r>
              <a:rPr lang="en-GB" dirty="0"/>
              <a:t>Comparing a string with an integer: 	‘age’ &gt; 5</a:t>
            </a:r>
          </a:p>
          <a:p>
            <a:pPr lvl="1"/>
            <a:r>
              <a:rPr lang="en-GB" dirty="0"/>
              <a:t>In Python this will generate a ‘</a:t>
            </a:r>
            <a:r>
              <a:rPr lang="en-GB" dirty="0" err="1"/>
              <a:t>TypeError</a:t>
            </a:r>
            <a:r>
              <a:rPr lang="en-GB" dirty="0"/>
              <a:t>’ </a:t>
            </a:r>
          </a:p>
          <a:p>
            <a:endParaRPr lang="en-GB" dirty="0"/>
          </a:p>
          <a:p>
            <a:r>
              <a:rPr lang="en-GB" dirty="0"/>
              <a:t>Defining the right data type is an important step in ‘data cleaning’.</a:t>
            </a:r>
          </a:p>
          <a:p>
            <a:pPr lvl="1"/>
            <a:r>
              <a:rPr lang="en-GB" dirty="0"/>
              <a:t>A common problem: a numerical column in Excel might contain the string ‘missing’ amongst the numerical data. When loading into a pandas DataFrame in Python, the column (Series) may have multiple types or the numerical data may be coerced to a string.</a:t>
            </a:r>
          </a:p>
          <a:p>
            <a:endParaRPr lang="en-GB" dirty="0"/>
          </a:p>
          <a:p>
            <a:r>
              <a:rPr lang="en-GB" dirty="0"/>
              <a:t>Changing from one type to another is called ‘type coercion’.</a:t>
            </a:r>
          </a:p>
        </p:txBody>
      </p:sp>
      <p:sp>
        <p:nvSpPr>
          <p:cNvPr id="5" name="Footer Placeholder 4">
            <a:extLst>
              <a:ext uri="{FF2B5EF4-FFF2-40B4-BE49-F238E27FC236}">
                <a16:creationId xmlns:a16="http://schemas.microsoft.com/office/drawing/2014/main" id="{037CF3CF-62AC-488D-B28B-FFCD240DD6E3}"/>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1C266ACE-664C-457D-B06C-04CF94A6DBF8}"/>
              </a:ext>
            </a:extLst>
          </p:cNvPr>
          <p:cNvSpPr>
            <a:spLocks noGrp="1"/>
          </p:cNvSpPr>
          <p:nvPr>
            <p:ph type="sldNum" sz="quarter" idx="33"/>
          </p:nvPr>
        </p:nvSpPr>
        <p:spPr/>
        <p:txBody>
          <a:bodyPr/>
          <a:lstStyle/>
          <a:p>
            <a:fld id="{32415FDE-045E-41A0-ABC2-F5FD0B681EED}" type="slidenum">
              <a:rPr lang="en-GB" smtClean="0"/>
              <a:t>29</a:t>
            </a:fld>
            <a:endParaRPr lang="en-GB"/>
          </a:p>
        </p:txBody>
      </p:sp>
    </p:spTree>
    <p:extLst>
      <p:ext uri="{BB962C8B-B14F-4D97-AF65-F5344CB8AC3E}">
        <p14:creationId xmlns:p14="http://schemas.microsoft.com/office/powerpoint/2010/main" val="2520147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9D23-65A1-46EF-AFD3-2ED5CBF7E1AC}"/>
              </a:ext>
            </a:extLst>
          </p:cNvPr>
          <p:cNvSpPr>
            <a:spLocks noGrp="1"/>
          </p:cNvSpPr>
          <p:nvPr>
            <p:ph type="title"/>
          </p:nvPr>
        </p:nvSpPr>
        <p:spPr/>
        <p:txBody>
          <a:bodyPr/>
          <a:lstStyle/>
          <a:p>
            <a:r>
              <a:rPr lang="en-GB" dirty="0"/>
              <a:t>What we’re learning today</a:t>
            </a:r>
          </a:p>
        </p:txBody>
      </p:sp>
      <p:sp>
        <p:nvSpPr>
          <p:cNvPr id="3" name="Text Placeholder 2">
            <a:extLst>
              <a:ext uri="{FF2B5EF4-FFF2-40B4-BE49-F238E27FC236}">
                <a16:creationId xmlns:a16="http://schemas.microsoft.com/office/drawing/2014/main" id="{0B0C127B-4CC5-4B3C-9794-6CCE1F3EEAAC}"/>
              </a:ext>
            </a:extLst>
          </p:cNvPr>
          <p:cNvSpPr>
            <a:spLocks noGrp="1"/>
          </p:cNvSpPr>
          <p:nvPr>
            <p:ph type="body" sz="quarter" idx="32"/>
          </p:nvPr>
        </p:nvSpPr>
        <p:spPr/>
        <p:txBody>
          <a:bodyPr/>
          <a:lstStyle/>
          <a:p>
            <a:endParaRPr lang="en-GB"/>
          </a:p>
        </p:txBody>
      </p:sp>
      <p:sp>
        <p:nvSpPr>
          <p:cNvPr id="4" name="Content Placeholder 3">
            <a:extLst>
              <a:ext uri="{FF2B5EF4-FFF2-40B4-BE49-F238E27FC236}">
                <a16:creationId xmlns:a16="http://schemas.microsoft.com/office/drawing/2014/main" id="{88AE41AA-8B06-46F8-A012-97F4FADBFD17}"/>
              </a:ext>
            </a:extLst>
          </p:cNvPr>
          <p:cNvSpPr>
            <a:spLocks noGrp="1"/>
          </p:cNvSpPr>
          <p:nvPr>
            <p:ph idx="1"/>
          </p:nvPr>
        </p:nvSpPr>
        <p:spPr/>
        <p:txBody>
          <a:bodyPr/>
          <a:lstStyle/>
          <a:p>
            <a:endParaRPr lang="en-GB" dirty="0"/>
          </a:p>
          <a:p>
            <a:endParaRPr lang="en-GB" dirty="0"/>
          </a:p>
          <a:p>
            <a:r>
              <a:rPr lang="en-GB" dirty="0"/>
              <a:t>A whirlwind introduction to Computer Science</a:t>
            </a:r>
          </a:p>
          <a:p>
            <a:r>
              <a:rPr lang="en-GB" dirty="0"/>
              <a:t>A whirlwind introduction to some programming concepts</a:t>
            </a:r>
          </a:p>
          <a:p>
            <a:r>
              <a:rPr lang="en-GB" dirty="0"/>
              <a:t>Programming/coding jargon</a:t>
            </a:r>
          </a:p>
          <a:p>
            <a:r>
              <a:rPr lang="en-GB" dirty="0"/>
              <a:t>An introduction to Python as a language</a:t>
            </a:r>
          </a:p>
        </p:txBody>
      </p:sp>
      <p:sp>
        <p:nvSpPr>
          <p:cNvPr id="5" name="Footer Placeholder 4">
            <a:extLst>
              <a:ext uri="{FF2B5EF4-FFF2-40B4-BE49-F238E27FC236}">
                <a16:creationId xmlns:a16="http://schemas.microsoft.com/office/drawing/2014/main" id="{AC1EA1DD-AF56-45B2-A1AE-F5C9D061B764}"/>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04BD25C8-0C84-49B8-915C-419C6B04B606}"/>
              </a:ext>
            </a:extLst>
          </p:cNvPr>
          <p:cNvSpPr>
            <a:spLocks noGrp="1"/>
          </p:cNvSpPr>
          <p:nvPr>
            <p:ph type="sldNum" sz="quarter" idx="33"/>
          </p:nvPr>
        </p:nvSpPr>
        <p:spPr/>
        <p:txBody>
          <a:bodyPr/>
          <a:lstStyle/>
          <a:p>
            <a:fld id="{32415FDE-045E-41A0-ABC2-F5FD0B681EED}" type="slidenum">
              <a:rPr lang="en-GB" smtClean="0"/>
              <a:t>3</a:t>
            </a:fld>
            <a:endParaRPr lang="en-GB"/>
          </a:p>
        </p:txBody>
      </p:sp>
    </p:spTree>
    <p:extLst>
      <p:ext uri="{BB962C8B-B14F-4D97-AF65-F5344CB8AC3E}">
        <p14:creationId xmlns:p14="http://schemas.microsoft.com/office/powerpoint/2010/main" val="3369188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442984-6FD4-4E2C-A806-E1791AF8DD38}"/>
              </a:ext>
            </a:extLst>
          </p:cNvPr>
          <p:cNvSpPr>
            <a:spLocks noGrp="1"/>
          </p:cNvSpPr>
          <p:nvPr>
            <p:ph type="title"/>
          </p:nvPr>
        </p:nvSpPr>
        <p:spPr/>
        <p:txBody>
          <a:bodyPr/>
          <a:lstStyle/>
          <a:p>
            <a:r>
              <a:rPr lang="en-GB" dirty="0"/>
              <a:t>Scope and Namespace</a:t>
            </a:r>
          </a:p>
        </p:txBody>
      </p:sp>
      <p:sp>
        <p:nvSpPr>
          <p:cNvPr id="4" name="Text Placeholder 3">
            <a:extLst>
              <a:ext uri="{FF2B5EF4-FFF2-40B4-BE49-F238E27FC236}">
                <a16:creationId xmlns:a16="http://schemas.microsoft.com/office/drawing/2014/main" id="{700F4EF5-E2DB-4946-B010-5A71A44CD849}"/>
              </a:ext>
            </a:extLst>
          </p:cNvPr>
          <p:cNvSpPr>
            <a:spLocks noGrp="1"/>
          </p:cNvSpPr>
          <p:nvPr>
            <p:ph type="body" sz="quarter" idx="32"/>
          </p:nvPr>
        </p:nvSpPr>
        <p:spPr/>
        <p:txBody>
          <a:bodyPr/>
          <a:lstStyle/>
          <a:p>
            <a:endParaRPr lang="en-GB" dirty="0"/>
          </a:p>
        </p:txBody>
      </p:sp>
      <p:graphicFrame>
        <p:nvGraphicFramePr>
          <p:cNvPr id="8" name="Content Placeholder 7">
            <a:extLst>
              <a:ext uri="{FF2B5EF4-FFF2-40B4-BE49-F238E27FC236}">
                <a16:creationId xmlns:a16="http://schemas.microsoft.com/office/drawing/2014/main" id="{504A7027-03FC-4E0A-BBC8-4421C42B304B}"/>
              </a:ext>
            </a:extLst>
          </p:cNvPr>
          <p:cNvGraphicFramePr>
            <a:graphicFrameLocks noGrp="1"/>
          </p:cNvGraphicFramePr>
          <p:nvPr>
            <p:ph sz="half" idx="1"/>
            <p:extLst>
              <p:ext uri="{D42A27DB-BD31-4B8C-83A1-F6EECF244321}">
                <p14:modId xmlns:p14="http://schemas.microsoft.com/office/powerpoint/2010/main" val="3809442793"/>
              </p:ext>
            </p:extLst>
          </p:nvPr>
        </p:nvGraphicFramePr>
        <p:xfrm>
          <a:off x="431800" y="1511300"/>
          <a:ext cx="5472114" cy="3845560"/>
        </p:xfrm>
        <a:graphic>
          <a:graphicData uri="http://schemas.openxmlformats.org/drawingml/2006/table">
            <a:tbl>
              <a:tblPr firstRow="1" bandRow="1">
                <a:tableStyleId>{6E25E649-3F16-4E02-A733-19D2CDBF48F0}</a:tableStyleId>
              </a:tblPr>
              <a:tblGrid>
                <a:gridCol w="1415661">
                  <a:extLst>
                    <a:ext uri="{9D8B030D-6E8A-4147-A177-3AD203B41FA5}">
                      <a16:colId xmlns:a16="http://schemas.microsoft.com/office/drawing/2014/main" val="445906278"/>
                    </a:ext>
                  </a:extLst>
                </a:gridCol>
                <a:gridCol w="4056453">
                  <a:extLst>
                    <a:ext uri="{9D8B030D-6E8A-4147-A177-3AD203B41FA5}">
                      <a16:colId xmlns:a16="http://schemas.microsoft.com/office/drawing/2014/main" val="3095041630"/>
                    </a:ext>
                  </a:extLst>
                </a:gridCol>
              </a:tblGrid>
              <a:tr h="370840">
                <a:tc>
                  <a:txBody>
                    <a:bodyPr/>
                    <a:lstStyle/>
                    <a:p>
                      <a:r>
                        <a:rPr lang="en-GB" dirty="0"/>
                        <a:t>Term</a:t>
                      </a:r>
                    </a:p>
                  </a:txBody>
                  <a:tcPr/>
                </a:tc>
                <a:tc>
                  <a:txBody>
                    <a:bodyPr/>
                    <a:lstStyle/>
                    <a:p>
                      <a:r>
                        <a:rPr lang="en-GB" dirty="0"/>
                        <a:t>Definition</a:t>
                      </a:r>
                    </a:p>
                  </a:txBody>
                  <a:tcPr/>
                </a:tc>
                <a:extLst>
                  <a:ext uri="{0D108BD9-81ED-4DB2-BD59-A6C34878D82A}">
                    <a16:rowId xmlns:a16="http://schemas.microsoft.com/office/drawing/2014/main" val="1578080652"/>
                  </a:ext>
                </a:extLst>
              </a:tr>
              <a:tr h="370840">
                <a:tc>
                  <a:txBody>
                    <a:bodyPr/>
                    <a:lstStyle/>
                    <a:p>
                      <a:r>
                        <a:rPr lang="en-GB" sz="1800" kern="1200" dirty="0">
                          <a:effectLst/>
                        </a:rPr>
                        <a:t>Scope</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effectLst/>
                        </a:rPr>
                        <a:t>The scope of a name binding is the region of a computer program where the binding is valid: where the name can be used to refer to the entity. Makes it possible for an identifier (name) to have different meanings at different scope levels.</a:t>
                      </a:r>
                    </a:p>
                    <a:p>
                      <a:endParaRPr lang="en-GB" dirty="0"/>
                    </a:p>
                  </a:txBody>
                  <a:tcPr/>
                </a:tc>
                <a:extLst>
                  <a:ext uri="{0D108BD9-81ED-4DB2-BD59-A6C34878D82A}">
                    <a16:rowId xmlns:a16="http://schemas.microsoft.com/office/drawing/2014/main" val="1306509305"/>
                  </a:ext>
                </a:extLst>
              </a:tr>
              <a:tr h="370840">
                <a:tc>
                  <a:txBody>
                    <a:bodyPr/>
                    <a:lstStyle/>
                    <a:p>
                      <a:r>
                        <a:rPr lang="en-GB" dirty="0"/>
                        <a:t>Namespace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effectLst/>
                        </a:rPr>
                        <a:t>A system within Python to have a unique name for each and every object in Python. Makes it possible for an identifier (name) to have different meanings, depending on its namespace.</a:t>
                      </a:r>
                      <a:endParaRPr lang="en-GB" sz="1800" kern="1200" dirty="0">
                        <a:solidFill>
                          <a:schemeClr val="dk1"/>
                        </a:solidFill>
                        <a:effectLst/>
                        <a:latin typeface="+mn-lt"/>
                        <a:ea typeface="+mn-ea"/>
                        <a:cs typeface="+mn-cs"/>
                      </a:endParaRPr>
                    </a:p>
                  </a:txBody>
                  <a:tcPr/>
                </a:tc>
                <a:extLst>
                  <a:ext uri="{0D108BD9-81ED-4DB2-BD59-A6C34878D82A}">
                    <a16:rowId xmlns:a16="http://schemas.microsoft.com/office/drawing/2014/main" val="2688754850"/>
                  </a:ext>
                </a:extLst>
              </a:tr>
            </a:tbl>
          </a:graphicData>
        </a:graphic>
      </p:graphicFrame>
      <p:sp>
        <p:nvSpPr>
          <p:cNvPr id="6" name="Footer Placeholder 5">
            <a:extLst>
              <a:ext uri="{FF2B5EF4-FFF2-40B4-BE49-F238E27FC236}">
                <a16:creationId xmlns:a16="http://schemas.microsoft.com/office/drawing/2014/main" id="{BEB38AC0-F9CE-49FB-9A3D-EE7880440924}"/>
              </a:ext>
            </a:extLst>
          </p:cNvPr>
          <p:cNvSpPr>
            <a:spLocks noGrp="1"/>
          </p:cNvSpPr>
          <p:nvPr>
            <p:ph type="ftr" sz="quarter" idx="13"/>
          </p:nvPr>
        </p:nvSpPr>
        <p:spPr/>
        <p:txBody>
          <a:bodyPr/>
          <a:lstStyle/>
          <a:p>
            <a:r>
              <a:rPr lang="en-GB"/>
              <a:t>Prices: Fundamentals of Coding</a:t>
            </a:r>
          </a:p>
        </p:txBody>
      </p:sp>
      <p:sp>
        <p:nvSpPr>
          <p:cNvPr id="7" name="Slide Number Placeholder 6">
            <a:extLst>
              <a:ext uri="{FF2B5EF4-FFF2-40B4-BE49-F238E27FC236}">
                <a16:creationId xmlns:a16="http://schemas.microsoft.com/office/drawing/2014/main" id="{037C719F-23E7-4F62-ADBD-503C1BC5FE1A}"/>
              </a:ext>
            </a:extLst>
          </p:cNvPr>
          <p:cNvSpPr>
            <a:spLocks noGrp="1"/>
          </p:cNvSpPr>
          <p:nvPr>
            <p:ph type="sldNum" sz="quarter" idx="33"/>
          </p:nvPr>
        </p:nvSpPr>
        <p:spPr/>
        <p:txBody>
          <a:bodyPr/>
          <a:lstStyle/>
          <a:p>
            <a:fld id="{32415FDE-045E-41A0-ABC2-F5FD0B681EED}" type="slidenum">
              <a:rPr lang="en-GB" smtClean="0"/>
              <a:t>30</a:t>
            </a:fld>
            <a:endParaRPr lang="en-GB"/>
          </a:p>
        </p:txBody>
      </p:sp>
      <p:graphicFrame>
        <p:nvGraphicFramePr>
          <p:cNvPr id="2" name="Diagram 1">
            <a:extLst>
              <a:ext uri="{FF2B5EF4-FFF2-40B4-BE49-F238E27FC236}">
                <a16:creationId xmlns:a16="http://schemas.microsoft.com/office/drawing/2014/main" id="{70FCC586-283F-4E80-AC07-E8717DADD22A}"/>
              </a:ext>
            </a:extLst>
          </p:cNvPr>
          <p:cNvGraphicFramePr/>
          <p:nvPr>
            <p:extLst>
              <p:ext uri="{D42A27DB-BD31-4B8C-83A1-F6EECF244321}">
                <p14:modId xmlns:p14="http://schemas.microsoft.com/office/powerpoint/2010/main" val="959570979"/>
              </p:ext>
            </p:extLst>
          </p:nvPr>
        </p:nvGraphicFramePr>
        <p:xfrm>
          <a:off x="6096000" y="928507"/>
          <a:ext cx="5511800" cy="4459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a:extLst>
              <a:ext uri="{FF2B5EF4-FFF2-40B4-BE49-F238E27FC236}">
                <a16:creationId xmlns:a16="http://schemas.microsoft.com/office/drawing/2014/main" id="{2D714C7D-2E09-4A6D-BB6E-F8006A119240}"/>
              </a:ext>
            </a:extLst>
          </p:cNvPr>
          <p:cNvSpPr txBox="1"/>
          <p:nvPr/>
        </p:nvSpPr>
        <p:spPr>
          <a:xfrm>
            <a:off x="6949388" y="5485970"/>
            <a:ext cx="3805023" cy="338554"/>
          </a:xfrm>
          <a:prstGeom prst="rect">
            <a:avLst/>
          </a:prstGeom>
          <a:noFill/>
        </p:spPr>
        <p:txBody>
          <a:bodyPr wrap="square" rtlCol="0">
            <a:spAutoFit/>
          </a:bodyPr>
          <a:lstStyle/>
          <a:p>
            <a:pPr algn="ctr"/>
            <a:r>
              <a:rPr lang="en-GB" sz="1600" dirty="0"/>
              <a:t>Types of Scope / Namespace</a:t>
            </a:r>
          </a:p>
        </p:txBody>
      </p:sp>
    </p:spTree>
    <p:extLst>
      <p:ext uri="{BB962C8B-B14F-4D97-AF65-F5344CB8AC3E}">
        <p14:creationId xmlns:p14="http://schemas.microsoft.com/office/powerpoint/2010/main" val="3103678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00E1E1D6-806B-4C00-AF1D-0D55A2887D78}"/>
              </a:ext>
            </a:extLst>
          </p:cNvPr>
          <p:cNvPicPr>
            <a:picLocks noGrp="1" noChangeAspect="1"/>
          </p:cNvPicPr>
          <p:nvPr>
            <p:ph type="pic" sz="quarter" idx="36"/>
          </p:nvPr>
        </p:nvPicPr>
        <p:blipFill>
          <a:blip r:embed="rId2">
            <a:extLst>
              <a:ext uri="{28A0092B-C50C-407E-A947-70E740481C1C}">
                <a14:useLocalDpi xmlns:a14="http://schemas.microsoft.com/office/drawing/2010/main"/>
              </a:ext>
            </a:extLst>
          </a:blip>
          <a:stretch>
            <a:fillRect/>
          </a:stretch>
        </p:blipFill>
        <p:spPr>
          <a:xfrm>
            <a:off x="6425305" y="432000"/>
            <a:ext cx="5189189" cy="5760000"/>
          </a:xfrm>
        </p:spPr>
      </p:pic>
      <p:sp>
        <p:nvSpPr>
          <p:cNvPr id="3" name="Title 2">
            <a:extLst>
              <a:ext uri="{FF2B5EF4-FFF2-40B4-BE49-F238E27FC236}">
                <a16:creationId xmlns:a16="http://schemas.microsoft.com/office/drawing/2014/main" id="{E7442984-6FD4-4E2C-A806-E1791AF8DD38}"/>
              </a:ext>
            </a:extLst>
          </p:cNvPr>
          <p:cNvSpPr>
            <a:spLocks noGrp="1"/>
          </p:cNvSpPr>
          <p:nvPr>
            <p:ph type="title"/>
          </p:nvPr>
        </p:nvSpPr>
        <p:spPr/>
        <p:txBody>
          <a:bodyPr/>
          <a:lstStyle/>
          <a:p>
            <a:r>
              <a:rPr lang="en-GB" dirty="0"/>
              <a:t>Pointers and Aliasing</a:t>
            </a:r>
          </a:p>
        </p:txBody>
      </p:sp>
      <p:sp>
        <p:nvSpPr>
          <p:cNvPr id="4" name="Text Placeholder 3">
            <a:extLst>
              <a:ext uri="{FF2B5EF4-FFF2-40B4-BE49-F238E27FC236}">
                <a16:creationId xmlns:a16="http://schemas.microsoft.com/office/drawing/2014/main" id="{700F4EF5-E2DB-4946-B010-5A71A44CD849}"/>
              </a:ext>
            </a:extLst>
          </p:cNvPr>
          <p:cNvSpPr>
            <a:spLocks noGrp="1"/>
          </p:cNvSpPr>
          <p:nvPr>
            <p:ph type="body" sz="quarter" idx="32"/>
          </p:nvPr>
        </p:nvSpPr>
        <p:spPr/>
        <p:txBody>
          <a:bodyPr/>
          <a:lstStyle/>
          <a:p>
            <a:endParaRPr lang="en-GB" dirty="0"/>
          </a:p>
        </p:txBody>
      </p:sp>
      <p:graphicFrame>
        <p:nvGraphicFramePr>
          <p:cNvPr id="8" name="Content Placeholder 7">
            <a:extLst>
              <a:ext uri="{FF2B5EF4-FFF2-40B4-BE49-F238E27FC236}">
                <a16:creationId xmlns:a16="http://schemas.microsoft.com/office/drawing/2014/main" id="{504A7027-03FC-4E0A-BBC8-4421C42B304B}"/>
              </a:ext>
            </a:extLst>
          </p:cNvPr>
          <p:cNvGraphicFramePr>
            <a:graphicFrameLocks noGrp="1"/>
          </p:cNvGraphicFramePr>
          <p:nvPr>
            <p:ph sz="half" idx="1"/>
            <p:extLst>
              <p:ext uri="{D42A27DB-BD31-4B8C-83A1-F6EECF244321}">
                <p14:modId xmlns:p14="http://schemas.microsoft.com/office/powerpoint/2010/main" val="2962388719"/>
              </p:ext>
            </p:extLst>
          </p:nvPr>
        </p:nvGraphicFramePr>
        <p:xfrm>
          <a:off x="431800" y="1511300"/>
          <a:ext cx="5472114" cy="3571240"/>
        </p:xfrm>
        <a:graphic>
          <a:graphicData uri="http://schemas.openxmlformats.org/drawingml/2006/table">
            <a:tbl>
              <a:tblPr firstRow="1" bandRow="1">
                <a:tableStyleId>{6E25E649-3F16-4E02-A733-19D2CDBF48F0}</a:tableStyleId>
              </a:tblPr>
              <a:tblGrid>
                <a:gridCol w="1415661">
                  <a:extLst>
                    <a:ext uri="{9D8B030D-6E8A-4147-A177-3AD203B41FA5}">
                      <a16:colId xmlns:a16="http://schemas.microsoft.com/office/drawing/2014/main" val="445906278"/>
                    </a:ext>
                  </a:extLst>
                </a:gridCol>
                <a:gridCol w="4056453">
                  <a:extLst>
                    <a:ext uri="{9D8B030D-6E8A-4147-A177-3AD203B41FA5}">
                      <a16:colId xmlns:a16="http://schemas.microsoft.com/office/drawing/2014/main" val="3095041630"/>
                    </a:ext>
                  </a:extLst>
                </a:gridCol>
              </a:tblGrid>
              <a:tr h="370840">
                <a:tc>
                  <a:txBody>
                    <a:bodyPr/>
                    <a:lstStyle/>
                    <a:p>
                      <a:r>
                        <a:rPr lang="en-GB" dirty="0"/>
                        <a:t>Term</a:t>
                      </a:r>
                    </a:p>
                  </a:txBody>
                  <a:tcPr/>
                </a:tc>
                <a:tc>
                  <a:txBody>
                    <a:bodyPr/>
                    <a:lstStyle/>
                    <a:p>
                      <a:r>
                        <a:rPr lang="en-GB" dirty="0"/>
                        <a:t>Definition</a:t>
                      </a:r>
                    </a:p>
                  </a:txBody>
                  <a:tcPr/>
                </a:tc>
                <a:extLst>
                  <a:ext uri="{0D108BD9-81ED-4DB2-BD59-A6C34878D82A}">
                    <a16:rowId xmlns:a16="http://schemas.microsoft.com/office/drawing/2014/main" val="1578080652"/>
                  </a:ext>
                </a:extLst>
              </a:tr>
              <a:tr h="370840">
                <a:tc>
                  <a:txBody>
                    <a:bodyPr/>
                    <a:lstStyle/>
                    <a:p>
                      <a:r>
                        <a:rPr lang="en-GB" sz="1800" kern="1200" dirty="0">
                          <a:effectLst/>
                        </a:rPr>
                        <a:t>Pointer</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A programming language object that stores the memory address of another value located in computer memory. Using pointers is typically much cheaper in time and space than copying and accessing the data itself. </a:t>
                      </a:r>
                      <a:endParaRPr lang="en-GB" dirty="0"/>
                    </a:p>
                  </a:txBody>
                  <a:tcPr/>
                </a:tc>
                <a:extLst>
                  <a:ext uri="{0D108BD9-81ED-4DB2-BD59-A6C34878D82A}">
                    <a16:rowId xmlns:a16="http://schemas.microsoft.com/office/drawing/2014/main" val="1306509305"/>
                  </a:ext>
                </a:extLst>
              </a:tr>
              <a:tr h="370840">
                <a:tc>
                  <a:txBody>
                    <a:bodyPr/>
                    <a:lstStyle/>
                    <a:p>
                      <a:r>
                        <a:rPr lang="en-GB" sz="1800" kern="1200" dirty="0">
                          <a:solidFill>
                            <a:schemeClr val="dk1"/>
                          </a:solidFill>
                          <a:effectLst/>
                          <a:latin typeface="+mn-lt"/>
                          <a:ea typeface="+mn-ea"/>
                          <a:cs typeface="+mn-cs"/>
                        </a:rPr>
                        <a:t>Aliasing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effectLst/>
                          <a:latin typeface="+mn-lt"/>
                          <a:ea typeface="+mn-ea"/>
                          <a:cs typeface="+mn-cs"/>
                        </a:rPr>
                        <a:t>Aliasing refers to the situation where the same memory location can be accessed using different names or identifiers. A variable's storage location may be referred by several different identifiers.</a:t>
                      </a:r>
                    </a:p>
                  </a:txBody>
                  <a:tcPr/>
                </a:tc>
                <a:extLst>
                  <a:ext uri="{0D108BD9-81ED-4DB2-BD59-A6C34878D82A}">
                    <a16:rowId xmlns:a16="http://schemas.microsoft.com/office/drawing/2014/main" val="2688754850"/>
                  </a:ext>
                </a:extLst>
              </a:tr>
            </a:tbl>
          </a:graphicData>
        </a:graphic>
      </p:graphicFrame>
      <p:sp>
        <p:nvSpPr>
          <p:cNvPr id="6" name="Footer Placeholder 5">
            <a:extLst>
              <a:ext uri="{FF2B5EF4-FFF2-40B4-BE49-F238E27FC236}">
                <a16:creationId xmlns:a16="http://schemas.microsoft.com/office/drawing/2014/main" id="{BEB38AC0-F9CE-49FB-9A3D-EE7880440924}"/>
              </a:ext>
            </a:extLst>
          </p:cNvPr>
          <p:cNvSpPr>
            <a:spLocks noGrp="1"/>
          </p:cNvSpPr>
          <p:nvPr>
            <p:ph type="ftr" sz="quarter" idx="13"/>
          </p:nvPr>
        </p:nvSpPr>
        <p:spPr/>
        <p:txBody>
          <a:bodyPr/>
          <a:lstStyle/>
          <a:p>
            <a:r>
              <a:rPr lang="en-GB"/>
              <a:t>Prices: Fundamentals of Coding</a:t>
            </a:r>
          </a:p>
        </p:txBody>
      </p:sp>
      <p:sp>
        <p:nvSpPr>
          <p:cNvPr id="7" name="Slide Number Placeholder 6">
            <a:extLst>
              <a:ext uri="{FF2B5EF4-FFF2-40B4-BE49-F238E27FC236}">
                <a16:creationId xmlns:a16="http://schemas.microsoft.com/office/drawing/2014/main" id="{037C719F-23E7-4F62-ADBD-503C1BC5FE1A}"/>
              </a:ext>
            </a:extLst>
          </p:cNvPr>
          <p:cNvSpPr>
            <a:spLocks noGrp="1"/>
          </p:cNvSpPr>
          <p:nvPr>
            <p:ph type="sldNum" sz="quarter" idx="33"/>
          </p:nvPr>
        </p:nvSpPr>
        <p:spPr/>
        <p:txBody>
          <a:bodyPr/>
          <a:lstStyle/>
          <a:p>
            <a:fld id="{32415FDE-045E-41A0-ABC2-F5FD0B681EED}" type="slidenum">
              <a:rPr lang="en-GB" smtClean="0"/>
              <a:t>31</a:t>
            </a:fld>
            <a:endParaRPr lang="en-GB"/>
          </a:p>
        </p:txBody>
      </p:sp>
    </p:spTree>
    <p:extLst>
      <p:ext uri="{BB962C8B-B14F-4D97-AF65-F5344CB8AC3E}">
        <p14:creationId xmlns:p14="http://schemas.microsoft.com/office/powerpoint/2010/main" val="3452454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F0B3A6F-1831-4300-AF98-419A10BCD3F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E01CC547-6DF9-45B4-B25E-78602374EF77}"/>
              </a:ext>
            </a:extLst>
          </p:cNvPr>
          <p:cNvSpPr>
            <a:spLocks noGrp="1"/>
          </p:cNvSpPr>
          <p:nvPr>
            <p:ph type="ctrTitle"/>
          </p:nvPr>
        </p:nvSpPr>
        <p:spPr>
          <a:gradFill flip="none" rotWithShape="1">
            <a:gsLst>
              <a:gs pos="84400">
                <a:schemeClr val="accent1">
                  <a:lumMod val="75000"/>
                  <a:alpha val="82000"/>
                </a:schemeClr>
              </a:gs>
              <a:gs pos="0">
                <a:schemeClr val="accent1">
                  <a:lumMod val="75000"/>
                  <a:shade val="30000"/>
                  <a:satMod val="115000"/>
                  <a:alpha val="50000"/>
                </a:schemeClr>
              </a:gs>
              <a:gs pos="50000">
                <a:schemeClr val="accent1">
                  <a:lumMod val="75000"/>
                  <a:shade val="67500"/>
                  <a:satMod val="115000"/>
                </a:schemeClr>
              </a:gs>
              <a:gs pos="100000">
                <a:schemeClr val="accent1">
                  <a:lumMod val="75000"/>
                  <a:shade val="100000"/>
                  <a:satMod val="115000"/>
                </a:schemeClr>
              </a:gs>
            </a:gsLst>
            <a:lin ang="18900000" scaled="1"/>
            <a:tileRect/>
          </a:gradFill>
        </p:spPr>
        <p:txBody>
          <a:bodyPr/>
          <a:lstStyle/>
          <a:p>
            <a:r>
              <a:rPr lang="en-GB" dirty="0"/>
              <a:t>Python </a:t>
            </a:r>
          </a:p>
        </p:txBody>
      </p:sp>
      <p:sp>
        <p:nvSpPr>
          <p:cNvPr id="4" name="Subtitle 3">
            <a:extLst>
              <a:ext uri="{FF2B5EF4-FFF2-40B4-BE49-F238E27FC236}">
                <a16:creationId xmlns:a16="http://schemas.microsoft.com/office/drawing/2014/main" id="{D0841E9D-E921-4D25-9657-110A9EDFC60C}"/>
              </a:ext>
            </a:extLst>
          </p:cNvPr>
          <p:cNvSpPr>
            <a:spLocks noGrp="1"/>
          </p:cNvSpPr>
          <p:nvPr>
            <p:ph type="subTitle" idx="1"/>
          </p:nvPr>
        </p:nvSpPr>
        <p:spPr/>
        <p:txBody>
          <a:bodyPr/>
          <a:lstStyle/>
          <a:p>
            <a:endParaRPr lang="en-GB" dirty="0"/>
          </a:p>
        </p:txBody>
      </p:sp>
      <p:sp>
        <p:nvSpPr>
          <p:cNvPr id="5" name="Footer Placeholder 4">
            <a:extLst>
              <a:ext uri="{FF2B5EF4-FFF2-40B4-BE49-F238E27FC236}">
                <a16:creationId xmlns:a16="http://schemas.microsoft.com/office/drawing/2014/main" id="{FCA414D0-A720-41AC-B89C-34F0BDA508C2}"/>
              </a:ext>
            </a:extLst>
          </p:cNvPr>
          <p:cNvSpPr>
            <a:spLocks noGrp="1"/>
          </p:cNvSpPr>
          <p:nvPr>
            <p:ph type="ftr" sz="quarter" idx="11"/>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2EC2003A-6D01-495E-AECB-16673A65E42F}"/>
              </a:ext>
            </a:extLst>
          </p:cNvPr>
          <p:cNvSpPr>
            <a:spLocks noGrp="1"/>
          </p:cNvSpPr>
          <p:nvPr>
            <p:ph type="sldNum" sz="quarter" idx="12"/>
          </p:nvPr>
        </p:nvSpPr>
        <p:spPr/>
        <p:txBody>
          <a:bodyPr/>
          <a:lstStyle/>
          <a:p>
            <a:fld id="{32415FDE-045E-41A0-ABC2-F5FD0B681EED}" type="slidenum">
              <a:rPr lang="en-GB" smtClean="0"/>
              <a:t>32</a:t>
            </a:fld>
            <a:endParaRPr lang="en-GB"/>
          </a:p>
        </p:txBody>
      </p:sp>
    </p:spTree>
    <p:extLst>
      <p:ext uri="{BB962C8B-B14F-4D97-AF65-F5344CB8AC3E}">
        <p14:creationId xmlns:p14="http://schemas.microsoft.com/office/powerpoint/2010/main" val="2132120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7978250-0DD8-46EB-B4A6-9F6B3C18E82A}"/>
              </a:ext>
            </a:extLst>
          </p:cNvPr>
          <p:cNvSpPr>
            <a:spLocks noGrp="1"/>
          </p:cNvSpPr>
          <p:nvPr>
            <p:ph type="title"/>
          </p:nvPr>
        </p:nvSpPr>
        <p:spPr/>
        <p:txBody>
          <a:bodyPr/>
          <a:lstStyle/>
          <a:p>
            <a:r>
              <a:rPr lang="en-GB" dirty="0"/>
              <a:t>What is Python?</a:t>
            </a:r>
          </a:p>
        </p:txBody>
      </p:sp>
      <p:sp>
        <p:nvSpPr>
          <p:cNvPr id="9" name="Text Placeholder 8">
            <a:extLst>
              <a:ext uri="{FF2B5EF4-FFF2-40B4-BE49-F238E27FC236}">
                <a16:creationId xmlns:a16="http://schemas.microsoft.com/office/drawing/2014/main" id="{7BBC46F5-8CB4-483A-B439-48D472BEF88C}"/>
              </a:ext>
            </a:extLst>
          </p:cNvPr>
          <p:cNvSpPr>
            <a:spLocks noGrp="1"/>
          </p:cNvSpPr>
          <p:nvPr>
            <p:ph type="body" sz="quarter" idx="32"/>
          </p:nvPr>
        </p:nvSpPr>
        <p:spPr/>
        <p:txBody>
          <a:bodyPr/>
          <a:lstStyle/>
          <a:p>
            <a:pPr algn="ctr"/>
            <a:r>
              <a:rPr lang="en-GB" dirty="0"/>
              <a:t>“Python is an </a:t>
            </a:r>
            <a:r>
              <a:rPr lang="en-GB" b="1" dirty="0"/>
              <a:t>interpreted</a:t>
            </a:r>
            <a:r>
              <a:rPr lang="en-GB" dirty="0"/>
              <a:t>, </a:t>
            </a:r>
            <a:r>
              <a:rPr lang="en-GB" b="1" dirty="0"/>
              <a:t>high-level</a:t>
            </a:r>
            <a:r>
              <a:rPr lang="en-GB" dirty="0"/>
              <a:t>, </a:t>
            </a:r>
            <a:r>
              <a:rPr lang="en-GB" b="1" dirty="0"/>
              <a:t>general-purpose</a:t>
            </a:r>
            <a:r>
              <a:rPr lang="en-GB" dirty="0"/>
              <a:t> programming language.”</a:t>
            </a:r>
          </a:p>
        </p:txBody>
      </p:sp>
      <p:sp>
        <p:nvSpPr>
          <p:cNvPr id="8" name="Content Placeholder 7">
            <a:extLst>
              <a:ext uri="{FF2B5EF4-FFF2-40B4-BE49-F238E27FC236}">
                <a16:creationId xmlns:a16="http://schemas.microsoft.com/office/drawing/2014/main" id="{EAFC3181-A67A-47EA-B953-22ED2CB0E7CD}"/>
              </a:ext>
            </a:extLst>
          </p:cNvPr>
          <p:cNvSpPr>
            <a:spLocks noGrp="1"/>
          </p:cNvSpPr>
          <p:nvPr>
            <p:ph idx="1"/>
          </p:nvPr>
        </p:nvSpPr>
        <p:spPr/>
        <p:txBody>
          <a:bodyPr/>
          <a:lstStyle/>
          <a:p>
            <a:pPr marL="0" indent="0">
              <a:buNone/>
            </a:pPr>
            <a:r>
              <a:rPr lang="en-GB" dirty="0"/>
              <a:t>Python is an open-source programming language created by Guido Van Rossum and first released in 1991.</a:t>
            </a:r>
          </a:p>
          <a:p>
            <a:pPr lvl="1"/>
            <a:r>
              <a:rPr lang="en-GB" dirty="0"/>
              <a:t>Open-source means that it is freely available to download and use and that the source code is available.</a:t>
            </a:r>
          </a:p>
          <a:p>
            <a:pPr lvl="1"/>
            <a:endParaRPr lang="en-GB" dirty="0"/>
          </a:p>
          <a:p>
            <a:pPr marL="0" indent="0">
              <a:buNone/>
            </a:pPr>
            <a:r>
              <a:rPr lang="en-GB" dirty="0"/>
              <a:t>Python is general-purpose:</a:t>
            </a:r>
          </a:p>
          <a:p>
            <a:pPr lvl="1"/>
            <a:r>
              <a:rPr lang="en-GB" dirty="0"/>
              <a:t>This means that is designed to be used for writing software in the widest variety of applications</a:t>
            </a:r>
          </a:p>
          <a:p>
            <a:pPr lvl="1"/>
            <a:r>
              <a:rPr lang="en-GB" dirty="0"/>
              <a:t>As well as statistical analysis, Python is commonly used for:</a:t>
            </a:r>
          </a:p>
          <a:p>
            <a:pPr lvl="3"/>
            <a:r>
              <a:rPr lang="en-GB" dirty="0"/>
              <a:t>Web development (server-side)</a:t>
            </a:r>
          </a:p>
          <a:p>
            <a:pPr lvl="3"/>
            <a:r>
              <a:rPr lang="en-GB" dirty="0"/>
              <a:t>Software development </a:t>
            </a:r>
          </a:p>
          <a:p>
            <a:pPr lvl="3"/>
            <a:r>
              <a:rPr lang="en-GB" dirty="0"/>
              <a:t>Mathematics</a:t>
            </a:r>
          </a:p>
          <a:p>
            <a:pPr lvl="3"/>
            <a:r>
              <a:rPr lang="en-GB" dirty="0"/>
              <a:t>System scripting</a:t>
            </a:r>
          </a:p>
          <a:p>
            <a:pPr lvl="3"/>
            <a:r>
              <a:rPr lang="en-GB" dirty="0"/>
              <a:t>Machine learning</a:t>
            </a:r>
          </a:p>
          <a:p>
            <a:pPr marL="0" indent="0">
              <a:buNone/>
            </a:pPr>
            <a:endParaRPr lang="en-GB" dirty="0"/>
          </a:p>
          <a:p>
            <a:pPr marL="0" indent="0">
              <a:buNone/>
            </a:pPr>
            <a:r>
              <a:rPr lang="en-GB" dirty="0"/>
              <a:t>Python supports multiple programming paradigms, including procedural and object-oriented programming.</a:t>
            </a:r>
          </a:p>
        </p:txBody>
      </p:sp>
      <p:sp>
        <p:nvSpPr>
          <p:cNvPr id="5" name="Footer Placeholder 4">
            <a:extLst>
              <a:ext uri="{FF2B5EF4-FFF2-40B4-BE49-F238E27FC236}">
                <a16:creationId xmlns:a16="http://schemas.microsoft.com/office/drawing/2014/main" id="{9B09F2FC-A58A-479D-8C99-E32AEB5427F1}"/>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11A12EC7-D9E9-4991-99C9-61C7286E60B2}"/>
              </a:ext>
            </a:extLst>
          </p:cNvPr>
          <p:cNvSpPr>
            <a:spLocks noGrp="1"/>
          </p:cNvSpPr>
          <p:nvPr>
            <p:ph type="sldNum" sz="quarter" idx="33"/>
          </p:nvPr>
        </p:nvSpPr>
        <p:spPr/>
        <p:txBody>
          <a:bodyPr/>
          <a:lstStyle/>
          <a:p>
            <a:fld id="{32415FDE-045E-41A0-ABC2-F5FD0B681EED}" type="slidenum">
              <a:rPr lang="en-GB" smtClean="0"/>
              <a:t>33</a:t>
            </a:fld>
            <a:endParaRPr lang="en-GB"/>
          </a:p>
        </p:txBody>
      </p:sp>
    </p:spTree>
    <p:extLst>
      <p:ext uri="{BB962C8B-B14F-4D97-AF65-F5344CB8AC3E}">
        <p14:creationId xmlns:p14="http://schemas.microsoft.com/office/powerpoint/2010/main" val="3117389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15CD-73A3-4666-BCEC-AEC11D31326F}"/>
              </a:ext>
            </a:extLst>
          </p:cNvPr>
          <p:cNvSpPr>
            <a:spLocks noGrp="1"/>
          </p:cNvSpPr>
          <p:nvPr>
            <p:ph type="title"/>
          </p:nvPr>
        </p:nvSpPr>
        <p:spPr/>
        <p:txBody>
          <a:bodyPr/>
          <a:lstStyle/>
          <a:p>
            <a:r>
              <a:rPr lang="en-GB" dirty="0"/>
              <a:t>What can Python do?</a:t>
            </a:r>
          </a:p>
        </p:txBody>
      </p:sp>
      <p:sp>
        <p:nvSpPr>
          <p:cNvPr id="3" name="Text Placeholder 2">
            <a:extLst>
              <a:ext uri="{FF2B5EF4-FFF2-40B4-BE49-F238E27FC236}">
                <a16:creationId xmlns:a16="http://schemas.microsoft.com/office/drawing/2014/main" id="{DDA8428C-5334-4A28-BAC0-71B673B968BA}"/>
              </a:ext>
            </a:extLst>
          </p:cNvPr>
          <p:cNvSpPr>
            <a:spLocks noGrp="1"/>
          </p:cNvSpPr>
          <p:nvPr>
            <p:ph type="body" sz="quarter" idx="32"/>
          </p:nvPr>
        </p:nvSpPr>
        <p:spPr/>
        <p:txBody>
          <a:bodyPr/>
          <a:lstStyle/>
          <a:p>
            <a:endParaRPr lang="en-GB" dirty="0"/>
          </a:p>
        </p:txBody>
      </p:sp>
      <p:sp>
        <p:nvSpPr>
          <p:cNvPr id="4" name="Content Placeholder 3">
            <a:extLst>
              <a:ext uri="{FF2B5EF4-FFF2-40B4-BE49-F238E27FC236}">
                <a16:creationId xmlns:a16="http://schemas.microsoft.com/office/drawing/2014/main" id="{3966A79E-8419-450F-9E6A-7F9DA463F0C2}"/>
              </a:ext>
            </a:extLst>
          </p:cNvPr>
          <p:cNvSpPr>
            <a:spLocks noGrp="1"/>
          </p:cNvSpPr>
          <p:nvPr>
            <p:ph idx="1"/>
          </p:nvPr>
        </p:nvSpPr>
        <p:spPr>
          <a:xfrm>
            <a:off x="432000" y="1512000"/>
            <a:ext cx="11328000" cy="3663682"/>
          </a:xfrm>
        </p:spPr>
        <p:txBody>
          <a:bodyPr/>
          <a:lstStyle/>
          <a:p>
            <a:pPr marL="0" indent="0">
              <a:buNone/>
            </a:pPr>
            <a:endParaRPr lang="en-US" dirty="0"/>
          </a:p>
          <a:p>
            <a:r>
              <a:rPr lang="en-US" dirty="0"/>
              <a:t>Python can be used on a server to create web applications.</a:t>
            </a:r>
          </a:p>
          <a:p>
            <a:r>
              <a:rPr lang="en-US" dirty="0"/>
              <a:t>Python can be used alongside software to create workflows.</a:t>
            </a:r>
          </a:p>
          <a:p>
            <a:r>
              <a:rPr lang="en-US" dirty="0"/>
              <a:t>Python can connect to database systems. It can also read and modify files.</a:t>
            </a:r>
          </a:p>
          <a:p>
            <a:r>
              <a:rPr lang="en-US" dirty="0"/>
              <a:t>Python can be used to handle big data and perform complex mathematics.</a:t>
            </a:r>
          </a:p>
          <a:p>
            <a:r>
              <a:rPr lang="en-US" dirty="0"/>
              <a:t>Python can be used for rapid prototyping, or for production-ready software development.</a:t>
            </a:r>
          </a:p>
          <a:p>
            <a:endParaRPr lang="en-GB" dirty="0"/>
          </a:p>
        </p:txBody>
      </p:sp>
      <p:sp>
        <p:nvSpPr>
          <p:cNvPr id="5" name="Footer Placeholder 4">
            <a:extLst>
              <a:ext uri="{FF2B5EF4-FFF2-40B4-BE49-F238E27FC236}">
                <a16:creationId xmlns:a16="http://schemas.microsoft.com/office/drawing/2014/main" id="{88919973-49BA-46DC-96B9-254C378EF45C}"/>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502810ED-AD36-43DF-A04D-D037EC1C2D34}"/>
              </a:ext>
            </a:extLst>
          </p:cNvPr>
          <p:cNvSpPr>
            <a:spLocks noGrp="1"/>
          </p:cNvSpPr>
          <p:nvPr>
            <p:ph type="sldNum" sz="quarter" idx="33"/>
          </p:nvPr>
        </p:nvSpPr>
        <p:spPr/>
        <p:txBody>
          <a:bodyPr/>
          <a:lstStyle/>
          <a:p>
            <a:fld id="{32415FDE-045E-41A0-ABC2-F5FD0B681EED}" type="slidenum">
              <a:rPr lang="en-GB" smtClean="0"/>
              <a:t>34</a:t>
            </a:fld>
            <a:endParaRPr lang="en-GB"/>
          </a:p>
        </p:txBody>
      </p:sp>
      <p:sp>
        <p:nvSpPr>
          <p:cNvPr id="7" name="TextBox 6">
            <a:extLst>
              <a:ext uri="{FF2B5EF4-FFF2-40B4-BE49-F238E27FC236}">
                <a16:creationId xmlns:a16="http://schemas.microsoft.com/office/drawing/2014/main" id="{000F0EC0-3BF2-49A6-9BBD-0320E388B89C}"/>
              </a:ext>
            </a:extLst>
          </p:cNvPr>
          <p:cNvSpPr txBox="1"/>
          <p:nvPr/>
        </p:nvSpPr>
        <p:spPr>
          <a:xfrm>
            <a:off x="720807" y="5088849"/>
            <a:ext cx="3868947" cy="461665"/>
          </a:xfrm>
          <a:prstGeom prst="rect">
            <a:avLst/>
          </a:prstGeom>
          <a:noFill/>
        </p:spPr>
        <p:txBody>
          <a:bodyPr wrap="square" rtlCol="0">
            <a:spAutoFit/>
          </a:bodyPr>
          <a:lstStyle/>
          <a:p>
            <a:r>
              <a:rPr lang="en-GB" sz="2400" b="1" dirty="0">
                <a:solidFill>
                  <a:schemeClr val="accent6"/>
                </a:solidFill>
              </a:rPr>
              <a:t>i.e. “general-purpose”</a:t>
            </a:r>
          </a:p>
        </p:txBody>
      </p:sp>
    </p:spTree>
    <p:extLst>
      <p:ext uri="{BB962C8B-B14F-4D97-AF65-F5344CB8AC3E}">
        <p14:creationId xmlns:p14="http://schemas.microsoft.com/office/powerpoint/2010/main" val="1538488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DBADE-59DC-47BA-9EDB-223FDA15C4EF}"/>
              </a:ext>
            </a:extLst>
          </p:cNvPr>
          <p:cNvSpPr>
            <a:spLocks noGrp="1"/>
          </p:cNvSpPr>
          <p:nvPr>
            <p:ph type="title"/>
          </p:nvPr>
        </p:nvSpPr>
        <p:spPr/>
        <p:txBody>
          <a:bodyPr/>
          <a:lstStyle/>
          <a:p>
            <a:r>
              <a:rPr lang="en-GB" dirty="0"/>
              <a:t>Why would we use Python?</a:t>
            </a:r>
          </a:p>
        </p:txBody>
      </p:sp>
      <p:sp>
        <p:nvSpPr>
          <p:cNvPr id="3" name="Text Placeholder 2">
            <a:extLst>
              <a:ext uri="{FF2B5EF4-FFF2-40B4-BE49-F238E27FC236}">
                <a16:creationId xmlns:a16="http://schemas.microsoft.com/office/drawing/2014/main" id="{F7363FB4-05A3-46B0-B2C5-11327556EF29}"/>
              </a:ext>
            </a:extLst>
          </p:cNvPr>
          <p:cNvSpPr>
            <a:spLocks noGrp="1"/>
          </p:cNvSpPr>
          <p:nvPr>
            <p:ph type="body" sz="quarter" idx="32"/>
          </p:nvPr>
        </p:nvSpPr>
        <p:spPr/>
        <p:txBody>
          <a:bodyPr/>
          <a:lstStyle/>
          <a:p>
            <a:endParaRPr lang="en-GB" dirty="0"/>
          </a:p>
        </p:txBody>
      </p:sp>
      <p:sp>
        <p:nvSpPr>
          <p:cNvPr id="4" name="Content Placeholder 3">
            <a:extLst>
              <a:ext uri="{FF2B5EF4-FFF2-40B4-BE49-F238E27FC236}">
                <a16:creationId xmlns:a16="http://schemas.microsoft.com/office/drawing/2014/main" id="{EB4B26E3-347E-40FD-ABDC-407D15245DB9}"/>
              </a:ext>
            </a:extLst>
          </p:cNvPr>
          <p:cNvSpPr>
            <a:spLocks noGrp="1"/>
          </p:cNvSpPr>
          <p:nvPr>
            <p:ph idx="1"/>
          </p:nvPr>
        </p:nvSpPr>
        <p:spPr/>
        <p:txBody>
          <a:bodyPr/>
          <a:lstStyle/>
          <a:p>
            <a:endParaRPr lang="en-GB" dirty="0"/>
          </a:p>
          <a:p>
            <a:endParaRPr lang="en-GB" dirty="0"/>
          </a:p>
          <a:p>
            <a:r>
              <a:rPr lang="en-GB" dirty="0"/>
              <a:t>Python is cross-platform (works on Windows, Mac, Linux, Raspberry Pi, etc).</a:t>
            </a:r>
          </a:p>
          <a:p>
            <a:r>
              <a:rPr lang="en-GB" dirty="0"/>
              <a:t>It has a similar syntax to the English language (easier for non-developers to use)</a:t>
            </a:r>
          </a:p>
          <a:p>
            <a:r>
              <a:rPr lang="en-US" dirty="0"/>
              <a:t>It has syntax that allows developers to write programs with fewer lines than some other programming languages.</a:t>
            </a:r>
          </a:p>
          <a:p>
            <a:r>
              <a:rPr lang="en-US" dirty="0"/>
              <a:t>Python runs on an interpreter system, meaning that code can be executed as soon as it is written. This means that prototyping can be very quick.</a:t>
            </a:r>
          </a:p>
          <a:p>
            <a:r>
              <a:rPr lang="en-US" dirty="0"/>
              <a:t>Python can be treated in a procedural way, an object-orientated way or a functional way.</a:t>
            </a:r>
            <a:endParaRPr lang="en-GB" dirty="0"/>
          </a:p>
        </p:txBody>
      </p:sp>
      <p:sp>
        <p:nvSpPr>
          <p:cNvPr id="5" name="Footer Placeholder 4">
            <a:extLst>
              <a:ext uri="{FF2B5EF4-FFF2-40B4-BE49-F238E27FC236}">
                <a16:creationId xmlns:a16="http://schemas.microsoft.com/office/drawing/2014/main" id="{B6584650-8E19-485C-9B81-FC57EE8B9F32}"/>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04A20BC4-EC7F-40C0-A66C-C6C3090060B3}"/>
              </a:ext>
            </a:extLst>
          </p:cNvPr>
          <p:cNvSpPr>
            <a:spLocks noGrp="1"/>
          </p:cNvSpPr>
          <p:nvPr>
            <p:ph type="sldNum" sz="quarter" idx="33"/>
          </p:nvPr>
        </p:nvSpPr>
        <p:spPr/>
        <p:txBody>
          <a:bodyPr/>
          <a:lstStyle/>
          <a:p>
            <a:fld id="{32415FDE-045E-41A0-ABC2-F5FD0B681EED}" type="slidenum">
              <a:rPr lang="en-GB" smtClean="0"/>
              <a:t>35</a:t>
            </a:fld>
            <a:endParaRPr lang="en-GB"/>
          </a:p>
        </p:txBody>
      </p:sp>
    </p:spTree>
    <p:extLst>
      <p:ext uri="{BB962C8B-B14F-4D97-AF65-F5344CB8AC3E}">
        <p14:creationId xmlns:p14="http://schemas.microsoft.com/office/powerpoint/2010/main" val="4287935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C03A0-548C-4C51-9803-91FF5C7ADD99}"/>
              </a:ext>
            </a:extLst>
          </p:cNvPr>
          <p:cNvSpPr>
            <a:spLocks noGrp="1"/>
          </p:cNvSpPr>
          <p:nvPr>
            <p:ph type="title"/>
          </p:nvPr>
        </p:nvSpPr>
        <p:spPr/>
        <p:txBody>
          <a:bodyPr/>
          <a:lstStyle/>
          <a:p>
            <a:r>
              <a:rPr lang="en-US" dirty="0"/>
              <a:t>Python Syntax</a:t>
            </a:r>
            <a:endParaRPr lang="en-GB" dirty="0"/>
          </a:p>
        </p:txBody>
      </p:sp>
      <p:sp>
        <p:nvSpPr>
          <p:cNvPr id="3" name="Text Placeholder 2">
            <a:extLst>
              <a:ext uri="{FF2B5EF4-FFF2-40B4-BE49-F238E27FC236}">
                <a16:creationId xmlns:a16="http://schemas.microsoft.com/office/drawing/2014/main" id="{CDDACD61-CBD5-4E5A-B9CB-D56E3BAF099F}"/>
              </a:ext>
            </a:extLst>
          </p:cNvPr>
          <p:cNvSpPr>
            <a:spLocks noGrp="1"/>
          </p:cNvSpPr>
          <p:nvPr>
            <p:ph type="body" sz="quarter" idx="32"/>
          </p:nvPr>
        </p:nvSpPr>
        <p:spPr/>
        <p:txBody>
          <a:bodyPr/>
          <a:lstStyle/>
          <a:p>
            <a:r>
              <a:rPr lang="en-US" dirty="0"/>
              <a:t>Compared to other programming languages</a:t>
            </a:r>
            <a:endParaRPr lang="en-GB" dirty="0"/>
          </a:p>
        </p:txBody>
      </p:sp>
      <p:sp>
        <p:nvSpPr>
          <p:cNvPr id="4" name="Content Placeholder 3">
            <a:extLst>
              <a:ext uri="{FF2B5EF4-FFF2-40B4-BE49-F238E27FC236}">
                <a16:creationId xmlns:a16="http://schemas.microsoft.com/office/drawing/2014/main" id="{03D5409A-3B55-423B-9291-E51A0D0B1D31}"/>
              </a:ext>
            </a:extLst>
          </p:cNvPr>
          <p:cNvSpPr>
            <a:spLocks noGrp="1"/>
          </p:cNvSpPr>
          <p:nvPr>
            <p:ph idx="1"/>
          </p:nvPr>
        </p:nvSpPr>
        <p:spPr/>
        <p:txBody>
          <a:bodyPr/>
          <a:lstStyle/>
          <a:p>
            <a:endParaRPr lang="en-US" dirty="0"/>
          </a:p>
          <a:p>
            <a:endParaRPr lang="en-US" dirty="0"/>
          </a:p>
          <a:p>
            <a:r>
              <a:rPr lang="en-US" dirty="0"/>
              <a:t>Python was designed for readability, and has some similarities to the English language with influence from mathematics.</a:t>
            </a:r>
          </a:p>
          <a:p>
            <a:r>
              <a:rPr lang="en-US" dirty="0"/>
              <a:t>Python uses new lines to complete a command, as opposed to other programming languages which often use semicolons or parentheses.</a:t>
            </a:r>
          </a:p>
          <a:p>
            <a:r>
              <a:rPr lang="en-US" dirty="0"/>
              <a:t>Python relies on indentation, using whitespace, to define scope; such as the scope of loops, functions and classes. Other programming languages often use curly-brackets for this purpose.</a:t>
            </a:r>
          </a:p>
          <a:p>
            <a:pPr marL="0" indent="0">
              <a:buNone/>
            </a:pPr>
            <a:endParaRPr lang="en-GB" dirty="0"/>
          </a:p>
        </p:txBody>
      </p:sp>
      <p:sp>
        <p:nvSpPr>
          <p:cNvPr id="5" name="Footer Placeholder 4">
            <a:extLst>
              <a:ext uri="{FF2B5EF4-FFF2-40B4-BE49-F238E27FC236}">
                <a16:creationId xmlns:a16="http://schemas.microsoft.com/office/drawing/2014/main" id="{5A7D8DEC-9874-42ED-81CC-532C296D4A03}"/>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E68B8A2F-9808-47C6-9D76-D418DC27CEE6}"/>
              </a:ext>
            </a:extLst>
          </p:cNvPr>
          <p:cNvSpPr>
            <a:spLocks noGrp="1"/>
          </p:cNvSpPr>
          <p:nvPr>
            <p:ph type="sldNum" sz="quarter" idx="33"/>
          </p:nvPr>
        </p:nvSpPr>
        <p:spPr/>
        <p:txBody>
          <a:bodyPr/>
          <a:lstStyle/>
          <a:p>
            <a:fld id="{32415FDE-045E-41A0-ABC2-F5FD0B681EED}" type="slidenum">
              <a:rPr lang="en-GB" smtClean="0"/>
              <a:t>36</a:t>
            </a:fld>
            <a:endParaRPr lang="en-GB"/>
          </a:p>
        </p:txBody>
      </p:sp>
    </p:spTree>
    <p:extLst>
      <p:ext uri="{BB962C8B-B14F-4D97-AF65-F5344CB8AC3E}">
        <p14:creationId xmlns:p14="http://schemas.microsoft.com/office/powerpoint/2010/main" val="25385876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BCD1D-1885-4708-B707-954EDB527805}"/>
              </a:ext>
            </a:extLst>
          </p:cNvPr>
          <p:cNvSpPr>
            <a:spLocks noGrp="1"/>
          </p:cNvSpPr>
          <p:nvPr>
            <p:ph type="title"/>
          </p:nvPr>
        </p:nvSpPr>
        <p:spPr/>
        <p:txBody>
          <a:bodyPr/>
          <a:lstStyle/>
          <a:p>
            <a:r>
              <a:rPr lang="en-GB" dirty="0"/>
              <a:t>Anaconda</a:t>
            </a:r>
          </a:p>
        </p:txBody>
      </p:sp>
      <p:sp>
        <p:nvSpPr>
          <p:cNvPr id="3" name="Text Placeholder 2">
            <a:extLst>
              <a:ext uri="{FF2B5EF4-FFF2-40B4-BE49-F238E27FC236}">
                <a16:creationId xmlns:a16="http://schemas.microsoft.com/office/drawing/2014/main" id="{E6F020F6-653E-40D8-9AC8-09AEC6BB4727}"/>
              </a:ext>
            </a:extLst>
          </p:cNvPr>
          <p:cNvSpPr>
            <a:spLocks noGrp="1"/>
          </p:cNvSpPr>
          <p:nvPr>
            <p:ph type="body" sz="quarter" idx="32"/>
          </p:nvPr>
        </p:nvSpPr>
        <p:spPr/>
        <p:txBody>
          <a:bodyPr/>
          <a:lstStyle/>
          <a:p>
            <a:endParaRPr lang="en-GB"/>
          </a:p>
        </p:txBody>
      </p:sp>
      <p:sp>
        <p:nvSpPr>
          <p:cNvPr id="4" name="Content Placeholder 3">
            <a:extLst>
              <a:ext uri="{FF2B5EF4-FFF2-40B4-BE49-F238E27FC236}">
                <a16:creationId xmlns:a16="http://schemas.microsoft.com/office/drawing/2014/main" id="{99633C15-EF2D-4970-9E80-78350ED7B9FC}"/>
              </a:ext>
            </a:extLst>
          </p:cNvPr>
          <p:cNvSpPr>
            <a:spLocks noGrp="1"/>
          </p:cNvSpPr>
          <p:nvPr>
            <p:ph idx="1"/>
          </p:nvPr>
        </p:nvSpPr>
        <p:spPr/>
        <p:txBody>
          <a:bodyPr/>
          <a:lstStyle/>
          <a:p>
            <a:pPr marL="0" indent="0">
              <a:buNone/>
            </a:pPr>
            <a:endParaRPr lang="en-GB" dirty="0"/>
          </a:p>
          <a:p>
            <a:pPr marL="0" indent="0">
              <a:buNone/>
            </a:pPr>
            <a:r>
              <a:rPr lang="en-GB" dirty="0"/>
              <a:t>Python ships as part of the open-source Anaconda Distribution, which is the industry standard for statistical analysis and data science.</a:t>
            </a:r>
          </a:p>
          <a:p>
            <a:pPr lvl="1"/>
            <a:r>
              <a:rPr lang="en-GB" dirty="0"/>
              <a:t>Ships with latest version of Python (3.7.4)</a:t>
            </a:r>
          </a:p>
          <a:p>
            <a:pPr lvl="1"/>
            <a:r>
              <a:rPr lang="en-GB" dirty="0"/>
              <a:t>Pre-installed with scientific number and data packages:</a:t>
            </a:r>
          </a:p>
          <a:p>
            <a:pPr lvl="2"/>
            <a:r>
              <a:rPr lang="en-GB" dirty="0"/>
              <a:t>NumPy, Pandas, SciPy</a:t>
            </a:r>
          </a:p>
          <a:p>
            <a:pPr lvl="1"/>
            <a:r>
              <a:rPr lang="en-GB" dirty="0"/>
              <a:t>Pre-installed with machine learning packages:</a:t>
            </a:r>
          </a:p>
          <a:p>
            <a:pPr lvl="2"/>
            <a:r>
              <a:rPr lang="en-GB" dirty="0" err="1"/>
              <a:t>scikit</a:t>
            </a:r>
            <a:r>
              <a:rPr lang="en-GB" dirty="0"/>
              <a:t>-learn, TensorFlow</a:t>
            </a:r>
          </a:p>
          <a:p>
            <a:pPr lvl="1"/>
            <a:r>
              <a:rPr lang="en-GB" dirty="0"/>
              <a:t>Pre-installed with visualisation packages:</a:t>
            </a:r>
          </a:p>
          <a:p>
            <a:pPr lvl="2"/>
            <a:r>
              <a:rPr lang="en-GB" dirty="0"/>
              <a:t>Matplotlib, Bokeh</a:t>
            </a:r>
          </a:p>
          <a:p>
            <a:pPr marL="0" indent="0">
              <a:buNone/>
            </a:pPr>
            <a:endParaRPr lang="en-GB" dirty="0"/>
          </a:p>
          <a:p>
            <a:pPr marL="0" indent="0">
              <a:buNone/>
            </a:pPr>
            <a:r>
              <a:rPr lang="en-GB" dirty="0"/>
              <a:t>Also installs the Spyder IDE (Integrated Development Environment) and </a:t>
            </a:r>
            <a:r>
              <a:rPr lang="en-GB" dirty="0" err="1"/>
              <a:t>Jupyter</a:t>
            </a:r>
            <a:r>
              <a:rPr lang="en-GB" dirty="0"/>
              <a:t> Notebooks as standard.</a:t>
            </a:r>
          </a:p>
        </p:txBody>
      </p:sp>
      <p:sp>
        <p:nvSpPr>
          <p:cNvPr id="5" name="Footer Placeholder 4">
            <a:extLst>
              <a:ext uri="{FF2B5EF4-FFF2-40B4-BE49-F238E27FC236}">
                <a16:creationId xmlns:a16="http://schemas.microsoft.com/office/drawing/2014/main" id="{E856DF9B-210D-4A4C-80E9-CC615F142991}"/>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952602FF-E9ED-48FE-8BFB-1EB7214C2AE9}"/>
              </a:ext>
            </a:extLst>
          </p:cNvPr>
          <p:cNvSpPr>
            <a:spLocks noGrp="1"/>
          </p:cNvSpPr>
          <p:nvPr>
            <p:ph type="sldNum" sz="quarter" idx="33"/>
          </p:nvPr>
        </p:nvSpPr>
        <p:spPr/>
        <p:txBody>
          <a:bodyPr/>
          <a:lstStyle/>
          <a:p>
            <a:fld id="{32415FDE-045E-41A0-ABC2-F5FD0B681EED}" type="slidenum">
              <a:rPr lang="en-GB" smtClean="0"/>
              <a:t>37</a:t>
            </a:fld>
            <a:endParaRPr lang="en-GB"/>
          </a:p>
        </p:txBody>
      </p:sp>
    </p:spTree>
    <p:extLst>
      <p:ext uri="{BB962C8B-B14F-4D97-AF65-F5344CB8AC3E}">
        <p14:creationId xmlns:p14="http://schemas.microsoft.com/office/powerpoint/2010/main" val="1751746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F4FE8-AF4B-4062-B4A9-DBD716E52EFA}"/>
              </a:ext>
            </a:extLst>
          </p:cNvPr>
          <p:cNvSpPr>
            <a:spLocks noGrp="1"/>
          </p:cNvSpPr>
          <p:nvPr>
            <p:ph type="title"/>
          </p:nvPr>
        </p:nvSpPr>
        <p:spPr/>
        <p:txBody>
          <a:bodyPr/>
          <a:lstStyle/>
          <a:p>
            <a:r>
              <a:rPr lang="en-GB" dirty="0"/>
              <a:t>Python relevance for Prices</a:t>
            </a:r>
          </a:p>
        </p:txBody>
      </p:sp>
      <p:sp>
        <p:nvSpPr>
          <p:cNvPr id="3" name="Text Placeholder 2">
            <a:extLst>
              <a:ext uri="{FF2B5EF4-FFF2-40B4-BE49-F238E27FC236}">
                <a16:creationId xmlns:a16="http://schemas.microsoft.com/office/drawing/2014/main" id="{A0336804-7461-4F4E-8886-235C656844B0}"/>
              </a:ext>
            </a:extLst>
          </p:cNvPr>
          <p:cNvSpPr>
            <a:spLocks noGrp="1"/>
          </p:cNvSpPr>
          <p:nvPr>
            <p:ph type="body" sz="quarter" idx="32"/>
          </p:nvPr>
        </p:nvSpPr>
        <p:spPr/>
        <p:txBody>
          <a:bodyPr/>
          <a:lstStyle/>
          <a:p>
            <a:r>
              <a:rPr lang="en-GB" dirty="0"/>
              <a:t>Enables you to…</a:t>
            </a:r>
          </a:p>
        </p:txBody>
      </p:sp>
      <p:sp>
        <p:nvSpPr>
          <p:cNvPr id="4" name="Content Placeholder 3">
            <a:extLst>
              <a:ext uri="{FF2B5EF4-FFF2-40B4-BE49-F238E27FC236}">
                <a16:creationId xmlns:a16="http://schemas.microsoft.com/office/drawing/2014/main" id="{33244105-F4F5-40F7-8E40-9CE7F115A7CD}"/>
              </a:ext>
            </a:extLst>
          </p:cNvPr>
          <p:cNvSpPr>
            <a:spLocks noGrp="1"/>
          </p:cNvSpPr>
          <p:nvPr>
            <p:ph idx="1"/>
          </p:nvPr>
        </p:nvSpPr>
        <p:spPr/>
        <p:txBody>
          <a:bodyPr/>
          <a:lstStyle/>
          <a:p>
            <a:endParaRPr lang="en-GB" dirty="0"/>
          </a:p>
          <a:p>
            <a:r>
              <a:rPr lang="en-GB" dirty="0"/>
              <a:t>Write your own code</a:t>
            </a:r>
          </a:p>
          <a:p>
            <a:r>
              <a:rPr lang="en-GB" dirty="0"/>
              <a:t>Create data frames / data sets</a:t>
            </a:r>
          </a:p>
          <a:p>
            <a:r>
              <a:rPr lang="en-GB" dirty="0"/>
              <a:t>Import data from Excel, CSV files, or others (such as SPSS or SAS)</a:t>
            </a:r>
          </a:p>
          <a:p>
            <a:r>
              <a:rPr lang="en-GB" dirty="0"/>
              <a:t>Perform statistical analysis with built-in functions</a:t>
            </a:r>
          </a:p>
          <a:p>
            <a:r>
              <a:rPr lang="en-GB" dirty="0"/>
              <a:t>Perform statistical analysis with user-defined functions</a:t>
            </a:r>
          </a:p>
          <a:p>
            <a:r>
              <a:rPr lang="en-GB" dirty="0"/>
              <a:t>Create and export graphics files for external use</a:t>
            </a:r>
          </a:p>
          <a:p>
            <a:r>
              <a:rPr lang="en-GB" dirty="0"/>
              <a:t>Import a variety of packages for extending capability</a:t>
            </a:r>
          </a:p>
        </p:txBody>
      </p:sp>
      <p:sp>
        <p:nvSpPr>
          <p:cNvPr id="5" name="Footer Placeholder 4">
            <a:extLst>
              <a:ext uri="{FF2B5EF4-FFF2-40B4-BE49-F238E27FC236}">
                <a16:creationId xmlns:a16="http://schemas.microsoft.com/office/drawing/2014/main" id="{799A3AE7-D924-4E9A-8AB6-97F363BD8737}"/>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3F347AEB-FE00-43EB-8A82-7238C7742A8A}"/>
              </a:ext>
            </a:extLst>
          </p:cNvPr>
          <p:cNvSpPr>
            <a:spLocks noGrp="1"/>
          </p:cNvSpPr>
          <p:nvPr>
            <p:ph type="sldNum" sz="quarter" idx="33"/>
          </p:nvPr>
        </p:nvSpPr>
        <p:spPr/>
        <p:txBody>
          <a:bodyPr/>
          <a:lstStyle/>
          <a:p>
            <a:fld id="{32415FDE-045E-41A0-ABC2-F5FD0B681EED}" type="slidenum">
              <a:rPr lang="en-GB" smtClean="0"/>
              <a:t>38</a:t>
            </a:fld>
            <a:endParaRPr lang="en-GB"/>
          </a:p>
        </p:txBody>
      </p:sp>
    </p:spTree>
    <p:extLst>
      <p:ext uri="{BB962C8B-B14F-4D97-AF65-F5344CB8AC3E}">
        <p14:creationId xmlns:p14="http://schemas.microsoft.com/office/powerpoint/2010/main" val="510790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2AFA8-C7D3-4FBB-8964-60EBAAF52124}"/>
              </a:ext>
            </a:extLst>
          </p:cNvPr>
          <p:cNvSpPr>
            <a:spLocks noGrp="1"/>
          </p:cNvSpPr>
          <p:nvPr>
            <p:ph type="title"/>
          </p:nvPr>
        </p:nvSpPr>
        <p:spPr/>
        <p:txBody>
          <a:bodyPr/>
          <a:lstStyle/>
          <a:p>
            <a:r>
              <a:rPr lang="en-GB" dirty="0"/>
              <a:t>Comparison to R</a:t>
            </a:r>
          </a:p>
        </p:txBody>
      </p:sp>
      <p:sp>
        <p:nvSpPr>
          <p:cNvPr id="8" name="Text Placeholder 7">
            <a:extLst>
              <a:ext uri="{FF2B5EF4-FFF2-40B4-BE49-F238E27FC236}">
                <a16:creationId xmlns:a16="http://schemas.microsoft.com/office/drawing/2014/main" id="{69543A87-F791-468C-866C-B8057C6AAC6A}"/>
              </a:ext>
            </a:extLst>
          </p:cNvPr>
          <p:cNvSpPr>
            <a:spLocks noGrp="1"/>
          </p:cNvSpPr>
          <p:nvPr>
            <p:ph type="body" sz="quarter" idx="32"/>
          </p:nvPr>
        </p:nvSpPr>
        <p:spPr/>
        <p:txBody>
          <a:bodyPr/>
          <a:lstStyle/>
          <a:p>
            <a:endParaRPr lang="en-GB"/>
          </a:p>
        </p:txBody>
      </p:sp>
      <p:sp>
        <p:nvSpPr>
          <p:cNvPr id="4" name="Content Placeholder 3">
            <a:extLst>
              <a:ext uri="{FF2B5EF4-FFF2-40B4-BE49-F238E27FC236}">
                <a16:creationId xmlns:a16="http://schemas.microsoft.com/office/drawing/2014/main" id="{89A5EB2D-0BBF-4CD9-A296-5E7FCD30DB0A}"/>
              </a:ext>
            </a:extLst>
          </p:cNvPr>
          <p:cNvSpPr>
            <a:spLocks noGrp="1"/>
          </p:cNvSpPr>
          <p:nvPr>
            <p:ph sz="half" idx="1"/>
          </p:nvPr>
        </p:nvSpPr>
        <p:spPr>
          <a:xfrm>
            <a:off x="419183" y="1999887"/>
            <a:ext cx="5472000" cy="3850863"/>
          </a:xfrm>
        </p:spPr>
        <p:txBody>
          <a:bodyPr/>
          <a:lstStyle/>
          <a:p>
            <a:r>
              <a:rPr lang="en-GB" dirty="0"/>
              <a:t>R is an open-source programming language for statistical computing and data analysis.</a:t>
            </a:r>
          </a:p>
          <a:p>
            <a:pPr lvl="1"/>
            <a:r>
              <a:rPr lang="en-GB" dirty="0"/>
              <a:t>Not general-purpose</a:t>
            </a:r>
          </a:p>
          <a:p>
            <a:r>
              <a:rPr lang="en-GB" dirty="0"/>
              <a:t>It is widely used among statisticians and data miners (machine learning engineers)</a:t>
            </a:r>
          </a:p>
          <a:p>
            <a:r>
              <a:rPr lang="en-GB" dirty="0"/>
              <a:t>R is also an interpreted language and is multi-paradigm</a:t>
            </a:r>
          </a:p>
          <a:p>
            <a:pPr lvl="1"/>
            <a:r>
              <a:rPr lang="en-GB" dirty="0"/>
              <a:t>Also supports procedural and object-oriented paradigms</a:t>
            </a:r>
          </a:p>
          <a:p>
            <a:r>
              <a:rPr lang="en-GB" dirty="0"/>
              <a:t>R is also a high-level programming language designed for readability</a:t>
            </a:r>
          </a:p>
          <a:p>
            <a:endParaRPr lang="en-GB" dirty="0"/>
          </a:p>
          <a:p>
            <a:endParaRPr lang="en-GB" dirty="0"/>
          </a:p>
        </p:txBody>
      </p:sp>
      <p:sp>
        <p:nvSpPr>
          <p:cNvPr id="7" name="Text Placeholder 6">
            <a:extLst>
              <a:ext uri="{FF2B5EF4-FFF2-40B4-BE49-F238E27FC236}">
                <a16:creationId xmlns:a16="http://schemas.microsoft.com/office/drawing/2014/main" id="{67F4D7DC-E18A-4802-8C43-DD168247E82C}"/>
              </a:ext>
            </a:extLst>
          </p:cNvPr>
          <p:cNvSpPr>
            <a:spLocks noGrp="1"/>
          </p:cNvSpPr>
          <p:nvPr>
            <p:ph type="body" sz="quarter" idx="12"/>
          </p:nvPr>
        </p:nvSpPr>
        <p:spPr>
          <a:xfrm>
            <a:off x="6287070" y="1999137"/>
            <a:ext cx="5472113" cy="3850863"/>
          </a:xfrm>
        </p:spPr>
        <p:txBody>
          <a:bodyPr/>
          <a:lstStyle/>
          <a:p>
            <a:r>
              <a:rPr lang="en-GB" dirty="0"/>
              <a:t>R is also extended with packages</a:t>
            </a:r>
          </a:p>
          <a:p>
            <a:r>
              <a:rPr lang="en-GB" dirty="0"/>
              <a:t>The creators of the pandas module in Python and the </a:t>
            </a:r>
            <a:r>
              <a:rPr lang="en-GB" dirty="0" err="1"/>
              <a:t>tidyverse</a:t>
            </a:r>
            <a:r>
              <a:rPr lang="en-GB" dirty="0"/>
              <a:t> suite of packages in R often collaborate to make ideas, concepts and function names portable across the languages</a:t>
            </a:r>
          </a:p>
          <a:p>
            <a:pPr lvl="1"/>
            <a:r>
              <a:rPr lang="en-GB" dirty="0"/>
              <a:t>If you know one, you’ll generally be OK in the other.</a:t>
            </a:r>
          </a:p>
          <a:p>
            <a:r>
              <a:rPr lang="en-GB" dirty="0"/>
              <a:t>In a statistical context, use of one over the other is largely down to preference.</a:t>
            </a:r>
          </a:p>
          <a:p>
            <a:pPr lvl="1"/>
            <a:r>
              <a:rPr lang="en-GB" dirty="0"/>
              <a:t>Prices are standardising around Python</a:t>
            </a:r>
          </a:p>
          <a:p>
            <a:endParaRPr lang="en-GB" dirty="0"/>
          </a:p>
        </p:txBody>
      </p:sp>
      <p:sp>
        <p:nvSpPr>
          <p:cNvPr id="5" name="Footer Placeholder 4">
            <a:extLst>
              <a:ext uri="{FF2B5EF4-FFF2-40B4-BE49-F238E27FC236}">
                <a16:creationId xmlns:a16="http://schemas.microsoft.com/office/drawing/2014/main" id="{31858B6A-D464-4129-A674-7202105D2DA9}"/>
              </a:ext>
            </a:extLst>
          </p:cNvPr>
          <p:cNvSpPr>
            <a:spLocks noGrp="1"/>
          </p:cNvSpPr>
          <p:nvPr>
            <p:ph type="ftr" sz="quarter" idx="13"/>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8D89E97E-8790-464F-9A75-217236AE9BDE}"/>
              </a:ext>
            </a:extLst>
          </p:cNvPr>
          <p:cNvSpPr>
            <a:spLocks noGrp="1"/>
          </p:cNvSpPr>
          <p:nvPr>
            <p:ph type="sldNum" sz="quarter" idx="33"/>
          </p:nvPr>
        </p:nvSpPr>
        <p:spPr/>
        <p:txBody>
          <a:bodyPr/>
          <a:lstStyle/>
          <a:p>
            <a:fld id="{32415FDE-045E-41A0-ABC2-F5FD0B681EED}" type="slidenum">
              <a:rPr lang="en-GB" smtClean="0"/>
              <a:t>39</a:t>
            </a:fld>
            <a:endParaRPr lang="en-GB"/>
          </a:p>
        </p:txBody>
      </p:sp>
    </p:spTree>
    <p:extLst>
      <p:ext uri="{BB962C8B-B14F-4D97-AF65-F5344CB8AC3E}">
        <p14:creationId xmlns:p14="http://schemas.microsoft.com/office/powerpoint/2010/main" val="3731297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E83C-6FF5-4C2E-A68E-0FCB881666A1}"/>
              </a:ext>
            </a:extLst>
          </p:cNvPr>
          <p:cNvSpPr>
            <a:spLocks noGrp="1"/>
          </p:cNvSpPr>
          <p:nvPr>
            <p:ph type="title"/>
          </p:nvPr>
        </p:nvSpPr>
        <p:spPr/>
        <p:txBody>
          <a:bodyPr/>
          <a:lstStyle/>
          <a:p>
            <a:r>
              <a:rPr lang="en-GB" dirty="0"/>
              <a:t>Future learning</a:t>
            </a:r>
          </a:p>
        </p:txBody>
      </p:sp>
      <p:sp>
        <p:nvSpPr>
          <p:cNvPr id="3" name="Text Placeholder 2">
            <a:extLst>
              <a:ext uri="{FF2B5EF4-FFF2-40B4-BE49-F238E27FC236}">
                <a16:creationId xmlns:a16="http://schemas.microsoft.com/office/drawing/2014/main" id="{4275B97A-5D87-457C-BE81-1D785BDAD5E0}"/>
              </a:ext>
            </a:extLst>
          </p:cNvPr>
          <p:cNvSpPr>
            <a:spLocks noGrp="1"/>
          </p:cNvSpPr>
          <p:nvPr>
            <p:ph type="body" sz="quarter" idx="32"/>
          </p:nvPr>
        </p:nvSpPr>
        <p:spPr/>
        <p:txBody>
          <a:bodyPr/>
          <a:lstStyle/>
          <a:p>
            <a:endParaRPr lang="en-GB"/>
          </a:p>
        </p:txBody>
      </p:sp>
      <p:sp>
        <p:nvSpPr>
          <p:cNvPr id="4" name="Content Placeholder 3">
            <a:extLst>
              <a:ext uri="{FF2B5EF4-FFF2-40B4-BE49-F238E27FC236}">
                <a16:creationId xmlns:a16="http://schemas.microsoft.com/office/drawing/2014/main" id="{5DEF6308-33AE-4BE1-9ACA-14D040CA5526}"/>
              </a:ext>
            </a:extLst>
          </p:cNvPr>
          <p:cNvSpPr>
            <a:spLocks noGrp="1"/>
          </p:cNvSpPr>
          <p:nvPr>
            <p:ph idx="1"/>
          </p:nvPr>
        </p:nvSpPr>
        <p:spPr/>
        <p:txBody>
          <a:bodyPr/>
          <a:lstStyle/>
          <a:p>
            <a:pPr marL="457200" indent="-457200">
              <a:buFont typeface="+mj-lt"/>
              <a:buAutoNum type="arabicPeriod"/>
            </a:pPr>
            <a:r>
              <a:rPr lang="en-GB" dirty="0"/>
              <a:t>Introduction to some coding basics and Python specific concepts</a:t>
            </a:r>
          </a:p>
          <a:p>
            <a:pPr marL="457200" indent="-457200">
              <a:buFont typeface="+mj-lt"/>
              <a:buAutoNum type="arabicPeriod"/>
            </a:pPr>
            <a:r>
              <a:rPr lang="en-GB" dirty="0"/>
              <a:t>How to write and execute your first program</a:t>
            </a:r>
          </a:p>
          <a:p>
            <a:pPr marL="457200" indent="-457200">
              <a:buFont typeface="+mj-lt"/>
              <a:buAutoNum type="arabicPeriod"/>
            </a:pPr>
            <a:r>
              <a:rPr lang="en-GB" dirty="0"/>
              <a:t>How to setup the artifactory for installing packages</a:t>
            </a:r>
          </a:p>
          <a:p>
            <a:pPr marL="457200" indent="-457200">
              <a:buFont typeface="+mj-lt"/>
              <a:buAutoNum type="arabicPeriod"/>
            </a:pPr>
            <a:r>
              <a:rPr lang="en-GB" dirty="0"/>
              <a:t>Demo of Spyder IDE and why it’s useful for coding</a:t>
            </a:r>
          </a:p>
          <a:p>
            <a:pPr marL="457200" indent="-457200">
              <a:buFont typeface="+mj-lt"/>
              <a:buAutoNum type="arabicPeriod"/>
            </a:pPr>
            <a:r>
              <a:rPr lang="en-GB" dirty="0"/>
              <a:t>A demo on how to find and fix bugs using a ‘debugger’</a:t>
            </a:r>
          </a:p>
          <a:p>
            <a:pPr marL="457200" indent="-457200">
              <a:buFont typeface="+mj-lt"/>
              <a:buAutoNum type="arabicPeriod"/>
            </a:pPr>
            <a:r>
              <a:rPr lang="en-GB" dirty="0"/>
              <a:t>Introduction to design concepts: how to write better code</a:t>
            </a:r>
          </a:p>
          <a:p>
            <a:pPr marL="457200" indent="-457200">
              <a:buFont typeface="+mj-lt"/>
              <a:buAutoNum type="arabicPeriod"/>
            </a:pPr>
            <a:r>
              <a:rPr lang="en-GB" dirty="0"/>
              <a:t>Other hints and tips that have been useful to me</a:t>
            </a:r>
          </a:p>
          <a:p>
            <a:pPr marL="0" indent="0">
              <a:buNone/>
            </a:pPr>
            <a:endParaRPr lang="en-GB" dirty="0"/>
          </a:p>
        </p:txBody>
      </p:sp>
      <p:sp>
        <p:nvSpPr>
          <p:cNvPr id="5" name="Footer Placeholder 4">
            <a:extLst>
              <a:ext uri="{FF2B5EF4-FFF2-40B4-BE49-F238E27FC236}">
                <a16:creationId xmlns:a16="http://schemas.microsoft.com/office/drawing/2014/main" id="{4CCC4984-D51A-4081-AC7E-23109969A4FB}"/>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3B8FAAEF-4876-46BD-AD11-6138CAB6AF95}"/>
              </a:ext>
            </a:extLst>
          </p:cNvPr>
          <p:cNvSpPr>
            <a:spLocks noGrp="1"/>
          </p:cNvSpPr>
          <p:nvPr>
            <p:ph type="sldNum" sz="quarter" idx="33"/>
          </p:nvPr>
        </p:nvSpPr>
        <p:spPr/>
        <p:txBody>
          <a:bodyPr/>
          <a:lstStyle/>
          <a:p>
            <a:fld id="{32415FDE-045E-41A0-ABC2-F5FD0B681EED}" type="slidenum">
              <a:rPr lang="en-GB" smtClean="0"/>
              <a:t>4</a:t>
            </a:fld>
            <a:endParaRPr lang="en-GB"/>
          </a:p>
        </p:txBody>
      </p:sp>
    </p:spTree>
    <p:extLst>
      <p:ext uri="{BB962C8B-B14F-4D97-AF65-F5344CB8AC3E}">
        <p14:creationId xmlns:p14="http://schemas.microsoft.com/office/powerpoint/2010/main" val="877530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4FD97C02-3BA1-4378-9C11-63FE8878B329}"/>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tretch>
            <a:fillRect/>
          </a:stretch>
        </p:blipFill>
        <p:spPr>
          <a:xfrm>
            <a:off x="760586" y="0"/>
            <a:ext cx="10273950" cy="6858000"/>
          </a:xfrm>
        </p:spPr>
      </p:pic>
      <p:sp>
        <p:nvSpPr>
          <p:cNvPr id="10" name="Title 9">
            <a:extLst>
              <a:ext uri="{FF2B5EF4-FFF2-40B4-BE49-F238E27FC236}">
                <a16:creationId xmlns:a16="http://schemas.microsoft.com/office/drawing/2014/main" id="{3F86FEBC-4866-4A4C-B20D-3749805ADC5A}"/>
              </a:ext>
            </a:extLst>
          </p:cNvPr>
          <p:cNvSpPr>
            <a:spLocks noGrp="1"/>
          </p:cNvSpPr>
          <p:nvPr>
            <p:ph type="ctrTitle"/>
          </p:nvPr>
        </p:nvSpPr>
        <p:spPr>
          <a:gradFill flip="none" rotWithShape="1">
            <a:gsLst>
              <a:gs pos="0">
                <a:schemeClr val="accent1">
                  <a:lumMod val="75000"/>
                  <a:shade val="30000"/>
                  <a:satMod val="115000"/>
                  <a:alpha val="50000"/>
                </a:schemeClr>
              </a:gs>
              <a:gs pos="50000">
                <a:schemeClr val="accent1">
                  <a:lumMod val="75000"/>
                  <a:shade val="67500"/>
                  <a:satMod val="115000"/>
                </a:schemeClr>
              </a:gs>
              <a:gs pos="100000">
                <a:schemeClr val="accent1">
                  <a:lumMod val="75000"/>
                  <a:shade val="100000"/>
                  <a:satMod val="115000"/>
                </a:schemeClr>
              </a:gs>
            </a:gsLst>
            <a:lin ang="16200000" scaled="1"/>
            <a:tileRect/>
          </a:gradFill>
          <a:ln>
            <a:solidFill>
              <a:schemeClr val="bg1">
                <a:lumMod val="50000"/>
              </a:schemeClr>
            </a:solidFill>
          </a:ln>
        </p:spPr>
        <p:txBody>
          <a:bodyPr vert="horz" lIns="180000" tIns="288000" rIns="180000" bIns="180000" rtlCol="0" anchor="t">
            <a:noAutofit/>
          </a:bodyPr>
          <a:lstStyle/>
          <a:p>
            <a:r>
              <a:rPr lang="en-GB" dirty="0"/>
              <a:t>End of Session 1</a:t>
            </a:r>
          </a:p>
        </p:txBody>
      </p:sp>
      <p:sp>
        <p:nvSpPr>
          <p:cNvPr id="11" name="Subtitle 10">
            <a:extLst>
              <a:ext uri="{FF2B5EF4-FFF2-40B4-BE49-F238E27FC236}">
                <a16:creationId xmlns:a16="http://schemas.microsoft.com/office/drawing/2014/main" id="{1FB6D2AD-BE7F-4268-BC47-39364BDBAA10}"/>
              </a:ext>
            </a:extLst>
          </p:cNvPr>
          <p:cNvSpPr>
            <a:spLocks noGrp="1"/>
          </p:cNvSpPr>
          <p:nvPr>
            <p:ph type="subTitle" idx="1"/>
          </p:nvPr>
        </p:nvSpPr>
        <p:spPr/>
        <p:txBody>
          <a:bodyPr/>
          <a:lstStyle/>
          <a:p>
            <a:endParaRPr lang="en-GB"/>
          </a:p>
        </p:txBody>
      </p:sp>
      <p:sp>
        <p:nvSpPr>
          <p:cNvPr id="5" name="Footer Placeholder 4">
            <a:extLst>
              <a:ext uri="{FF2B5EF4-FFF2-40B4-BE49-F238E27FC236}">
                <a16:creationId xmlns:a16="http://schemas.microsoft.com/office/drawing/2014/main" id="{A163AC4C-73EB-47C5-AFCB-93ACE36A700F}"/>
              </a:ext>
            </a:extLst>
          </p:cNvPr>
          <p:cNvSpPr>
            <a:spLocks noGrp="1"/>
          </p:cNvSpPr>
          <p:nvPr>
            <p:ph type="ftr" sz="quarter" idx="11"/>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B00CC231-2F84-45B0-8015-132D8A57DAE5}"/>
              </a:ext>
            </a:extLst>
          </p:cNvPr>
          <p:cNvSpPr>
            <a:spLocks noGrp="1"/>
          </p:cNvSpPr>
          <p:nvPr>
            <p:ph type="sldNum" sz="quarter" idx="12"/>
          </p:nvPr>
        </p:nvSpPr>
        <p:spPr/>
        <p:txBody>
          <a:bodyPr/>
          <a:lstStyle/>
          <a:p>
            <a:fld id="{32415FDE-045E-41A0-ABC2-F5FD0B681EED}" type="slidenum">
              <a:rPr lang="en-GB" smtClean="0"/>
              <a:t>40</a:t>
            </a:fld>
            <a:endParaRPr lang="en-GB"/>
          </a:p>
        </p:txBody>
      </p:sp>
    </p:spTree>
    <p:extLst>
      <p:ext uri="{BB962C8B-B14F-4D97-AF65-F5344CB8AC3E}">
        <p14:creationId xmlns:p14="http://schemas.microsoft.com/office/powerpoint/2010/main" val="1678322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60B388-6E53-404E-9381-61A83615A65D}"/>
              </a:ext>
            </a:extLst>
          </p:cNvPr>
          <p:cNvSpPr>
            <a:spLocks noGrp="1"/>
          </p:cNvSpPr>
          <p:nvPr>
            <p:ph type="title"/>
          </p:nvPr>
        </p:nvSpPr>
        <p:spPr/>
        <p:txBody>
          <a:bodyPr/>
          <a:lstStyle/>
          <a:p>
            <a:r>
              <a:rPr lang="en-GB" dirty="0"/>
              <a:t>Coming Up</a:t>
            </a:r>
          </a:p>
        </p:txBody>
      </p:sp>
      <p:sp>
        <p:nvSpPr>
          <p:cNvPr id="11" name="Text Placeholder 10">
            <a:extLst>
              <a:ext uri="{FF2B5EF4-FFF2-40B4-BE49-F238E27FC236}">
                <a16:creationId xmlns:a16="http://schemas.microsoft.com/office/drawing/2014/main" id="{5EEC223A-3755-4ECB-8ED1-B24C9B186078}"/>
              </a:ext>
            </a:extLst>
          </p:cNvPr>
          <p:cNvSpPr>
            <a:spLocks noGrp="1"/>
          </p:cNvSpPr>
          <p:nvPr>
            <p:ph type="body" sz="quarter" idx="32"/>
          </p:nvPr>
        </p:nvSpPr>
        <p:spPr/>
        <p:txBody>
          <a:bodyPr/>
          <a:lstStyle/>
          <a:p>
            <a:endParaRPr lang="en-GB" dirty="0"/>
          </a:p>
        </p:txBody>
      </p:sp>
      <p:sp>
        <p:nvSpPr>
          <p:cNvPr id="10" name="Content Placeholder 9">
            <a:extLst>
              <a:ext uri="{FF2B5EF4-FFF2-40B4-BE49-F238E27FC236}">
                <a16:creationId xmlns:a16="http://schemas.microsoft.com/office/drawing/2014/main" id="{11163DA5-AC6F-4119-8C40-5CE41403E174}"/>
              </a:ext>
            </a:extLst>
          </p:cNvPr>
          <p:cNvSpPr>
            <a:spLocks noGrp="1"/>
          </p:cNvSpPr>
          <p:nvPr>
            <p:ph idx="1"/>
          </p:nvPr>
        </p:nvSpPr>
        <p:spPr/>
        <p:txBody>
          <a:bodyPr/>
          <a:lstStyle/>
          <a:p>
            <a:pPr marL="457200" indent="-457200">
              <a:buFont typeface="+mj-lt"/>
              <a:buAutoNum type="arabicPeriod"/>
            </a:pPr>
            <a:r>
              <a:rPr lang="en-GB" dirty="0"/>
              <a:t>Introduction to some coding basics and Python specific concepts</a:t>
            </a:r>
          </a:p>
          <a:p>
            <a:pPr marL="457200" indent="-457200">
              <a:buFont typeface="+mj-lt"/>
              <a:buAutoNum type="arabicPeriod"/>
            </a:pPr>
            <a:r>
              <a:rPr lang="en-GB" dirty="0"/>
              <a:t>How to setup the artifactory for installing packages</a:t>
            </a:r>
          </a:p>
          <a:p>
            <a:pPr marL="457200" indent="-457200">
              <a:buFont typeface="+mj-lt"/>
              <a:buAutoNum type="arabicPeriod"/>
            </a:pPr>
            <a:r>
              <a:rPr lang="en-GB" dirty="0"/>
              <a:t>Demo of Spyder IDE and why it’s useful for coding</a:t>
            </a:r>
          </a:p>
          <a:p>
            <a:pPr marL="457200" indent="-457200">
              <a:buFont typeface="+mj-lt"/>
              <a:buAutoNum type="arabicPeriod"/>
            </a:pPr>
            <a:r>
              <a:rPr lang="en-GB" dirty="0"/>
              <a:t>A demo on how to find and fix bugs using a ‘debugger’</a:t>
            </a:r>
          </a:p>
          <a:p>
            <a:pPr marL="457200" indent="-457200">
              <a:buFont typeface="+mj-lt"/>
              <a:buAutoNum type="arabicPeriod"/>
            </a:pPr>
            <a:r>
              <a:rPr lang="en-GB" dirty="0"/>
              <a:t>Introduction to design concepts: how to write better code</a:t>
            </a:r>
          </a:p>
          <a:p>
            <a:pPr marL="457200" indent="-457200">
              <a:buFont typeface="+mj-lt"/>
              <a:buAutoNum type="arabicPeriod"/>
            </a:pPr>
            <a:r>
              <a:rPr lang="en-GB" dirty="0"/>
              <a:t>Other hints and tips that have been useful to me</a:t>
            </a:r>
          </a:p>
          <a:p>
            <a:pPr marL="457200" indent="-457200">
              <a:buFont typeface="+mj-lt"/>
              <a:buAutoNum type="arabicPeriod"/>
            </a:pPr>
            <a:endParaRPr lang="en-GB" dirty="0"/>
          </a:p>
          <a:p>
            <a:pPr marL="457200" indent="-457200">
              <a:buFont typeface="+mj-lt"/>
              <a:buAutoNum type="arabicPeriod"/>
            </a:pPr>
            <a:endParaRPr lang="en-GB" dirty="0"/>
          </a:p>
        </p:txBody>
      </p:sp>
      <p:sp>
        <p:nvSpPr>
          <p:cNvPr id="5" name="Footer Placeholder 4">
            <a:extLst>
              <a:ext uri="{FF2B5EF4-FFF2-40B4-BE49-F238E27FC236}">
                <a16:creationId xmlns:a16="http://schemas.microsoft.com/office/drawing/2014/main" id="{B3906665-89AC-45B2-B8C4-7CDC3F798A1D}"/>
              </a:ext>
            </a:extLst>
          </p:cNvPr>
          <p:cNvSpPr>
            <a:spLocks noGrp="1"/>
          </p:cNvSpPr>
          <p:nvPr>
            <p:ph type="ftr" sz="quarter" idx="12"/>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F6A5C7BA-68C2-4A68-8D89-02C8C8E348BB}"/>
              </a:ext>
            </a:extLst>
          </p:cNvPr>
          <p:cNvSpPr>
            <a:spLocks noGrp="1"/>
          </p:cNvSpPr>
          <p:nvPr>
            <p:ph type="sldNum" sz="quarter" idx="33"/>
          </p:nvPr>
        </p:nvSpPr>
        <p:spPr/>
        <p:txBody>
          <a:bodyPr/>
          <a:lstStyle/>
          <a:p>
            <a:fld id="{32415FDE-045E-41A0-ABC2-F5FD0B681EED}" type="slidenum">
              <a:rPr lang="en-GB" smtClean="0"/>
              <a:t>41</a:t>
            </a:fld>
            <a:endParaRPr lang="en-GB"/>
          </a:p>
        </p:txBody>
      </p:sp>
    </p:spTree>
    <p:extLst>
      <p:ext uri="{BB962C8B-B14F-4D97-AF65-F5344CB8AC3E}">
        <p14:creationId xmlns:p14="http://schemas.microsoft.com/office/powerpoint/2010/main" val="4134443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05F3A4D8-9BAB-488F-9606-60270640BDED}"/>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7" name="Title 6">
            <a:extLst>
              <a:ext uri="{FF2B5EF4-FFF2-40B4-BE49-F238E27FC236}">
                <a16:creationId xmlns:a16="http://schemas.microsoft.com/office/drawing/2014/main" id="{7AEE4D30-EB94-4089-8928-1E6DC3D94194}"/>
              </a:ext>
            </a:extLst>
          </p:cNvPr>
          <p:cNvSpPr>
            <a:spLocks noGrp="1"/>
          </p:cNvSpPr>
          <p:nvPr>
            <p:ph type="ctrTitle"/>
          </p:nvPr>
        </p:nvSpPr>
        <p:spPr>
          <a:gradFill flip="none" rotWithShape="1">
            <a:gsLst>
              <a:gs pos="84400">
                <a:schemeClr val="accent1">
                  <a:lumMod val="75000"/>
                  <a:alpha val="82000"/>
                </a:schemeClr>
              </a:gs>
              <a:gs pos="0">
                <a:schemeClr val="accent1">
                  <a:lumMod val="75000"/>
                  <a:shade val="30000"/>
                  <a:satMod val="115000"/>
                  <a:alpha val="50000"/>
                </a:schemeClr>
              </a:gs>
              <a:gs pos="50000">
                <a:schemeClr val="accent1">
                  <a:lumMod val="75000"/>
                  <a:shade val="67500"/>
                  <a:satMod val="115000"/>
                </a:schemeClr>
              </a:gs>
              <a:gs pos="100000">
                <a:schemeClr val="accent1">
                  <a:lumMod val="75000"/>
                  <a:shade val="100000"/>
                  <a:satMod val="115000"/>
                </a:schemeClr>
              </a:gs>
            </a:gsLst>
            <a:lin ang="18900000" scaled="1"/>
            <a:tileRect/>
          </a:gradFill>
          <a:ln>
            <a:solidFill>
              <a:schemeClr val="bg1">
                <a:lumMod val="50000"/>
              </a:schemeClr>
            </a:solidFill>
          </a:ln>
        </p:spPr>
        <p:txBody>
          <a:bodyPr vert="horz" lIns="180000" tIns="288000" rIns="180000" bIns="180000" rtlCol="0" anchor="t">
            <a:noAutofit/>
          </a:bodyPr>
          <a:lstStyle/>
          <a:p>
            <a:r>
              <a:rPr lang="en-GB" dirty="0"/>
              <a:t>Thank  You</a:t>
            </a:r>
          </a:p>
        </p:txBody>
      </p:sp>
      <p:sp>
        <p:nvSpPr>
          <p:cNvPr id="9" name="Text Placeholder 8">
            <a:extLst>
              <a:ext uri="{FF2B5EF4-FFF2-40B4-BE49-F238E27FC236}">
                <a16:creationId xmlns:a16="http://schemas.microsoft.com/office/drawing/2014/main" id="{8B645CCA-6731-4E6E-8E31-AD5ACEC087A7}"/>
              </a:ext>
            </a:extLst>
          </p:cNvPr>
          <p:cNvSpPr>
            <a:spLocks noGrp="1"/>
          </p:cNvSpPr>
          <p:nvPr>
            <p:ph type="body" sz="quarter" idx="15"/>
          </p:nvPr>
        </p:nvSpPr>
        <p:spPr/>
        <p:txBody>
          <a:bodyPr/>
          <a:lstStyle/>
          <a:p>
            <a:endParaRPr lang="en-GB"/>
          </a:p>
        </p:txBody>
      </p:sp>
      <p:sp>
        <p:nvSpPr>
          <p:cNvPr id="10" name="Text Placeholder 9">
            <a:extLst>
              <a:ext uri="{FF2B5EF4-FFF2-40B4-BE49-F238E27FC236}">
                <a16:creationId xmlns:a16="http://schemas.microsoft.com/office/drawing/2014/main" id="{03B047A9-D9B5-4D88-BE78-EF416BE00B9C}"/>
              </a:ext>
            </a:extLst>
          </p:cNvPr>
          <p:cNvSpPr>
            <a:spLocks noGrp="1"/>
          </p:cNvSpPr>
          <p:nvPr>
            <p:ph type="body" sz="quarter" idx="16"/>
          </p:nvPr>
        </p:nvSpPr>
        <p:spPr/>
        <p:txBody>
          <a:bodyPr/>
          <a:lstStyle/>
          <a:p>
            <a:endParaRPr lang="en-GB"/>
          </a:p>
        </p:txBody>
      </p:sp>
      <p:sp>
        <p:nvSpPr>
          <p:cNvPr id="11" name="Text Placeholder 10">
            <a:extLst>
              <a:ext uri="{FF2B5EF4-FFF2-40B4-BE49-F238E27FC236}">
                <a16:creationId xmlns:a16="http://schemas.microsoft.com/office/drawing/2014/main" id="{41EB3F42-BE5D-4157-B841-AABCC9E15844}"/>
              </a:ext>
            </a:extLst>
          </p:cNvPr>
          <p:cNvSpPr>
            <a:spLocks noGrp="1"/>
          </p:cNvSpPr>
          <p:nvPr>
            <p:ph type="body" sz="quarter" idx="17"/>
          </p:nvPr>
        </p:nvSpPr>
        <p:spPr/>
        <p:txBody>
          <a:bodyPr/>
          <a:lstStyle/>
          <a:p>
            <a:endParaRPr lang="en-GB"/>
          </a:p>
        </p:txBody>
      </p:sp>
      <p:sp>
        <p:nvSpPr>
          <p:cNvPr id="12" name="Text Placeholder 11">
            <a:extLst>
              <a:ext uri="{FF2B5EF4-FFF2-40B4-BE49-F238E27FC236}">
                <a16:creationId xmlns:a16="http://schemas.microsoft.com/office/drawing/2014/main" id="{70E221BB-9C5D-4AAA-A1C9-B0CDBA3A1D12}"/>
              </a:ext>
            </a:extLst>
          </p:cNvPr>
          <p:cNvSpPr>
            <a:spLocks noGrp="1"/>
          </p:cNvSpPr>
          <p:nvPr>
            <p:ph type="body" sz="quarter" idx="18"/>
          </p:nvPr>
        </p:nvSpPr>
        <p:spPr/>
        <p:txBody>
          <a:bodyPr/>
          <a:lstStyle/>
          <a:p>
            <a:endParaRPr lang="en-GB"/>
          </a:p>
        </p:txBody>
      </p:sp>
      <p:sp>
        <p:nvSpPr>
          <p:cNvPr id="5" name="Footer Placeholder 4">
            <a:extLst>
              <a:ext uri="{FF2B5EF4-FFF2-40B4-BE49-F238E27FC236}">
                <a16:creationId xmlns:a16="http://schemas.microsoft.com/office/drawing/2014/main" id="{9C0ED923-4785-485B-B9EE-DEC5E6AE8535}"/>
              </a:ext>
            </a:extLst>
          </p:cNvPr>
          <p:cNvSpPr>
            <a:spLocks noGrp="1"/>
          </p:cNvSpPr>
          <p:nvPr>
            <p:ph type="ftr" sz="quarter" idx="4294967295"/>
          </p:nvPr>
        </p:nvSpPr>
        <p:spPr>
          <a:xfrm>
            <a:off x="0" y="6361113"/>
            <a:ext cx="5484813" cy="201612"/>
          </a:xfrm>
        </p:spPr>
        <p:txBody>
          <a:bodyPr/>
          <a:lstStyle/>
          <a:p>
            <a:r>
              <a:rPr lang="en-GB"/>
              <a:t>Prices: Fundamentals of Coding</a:t>
            </a:r>
          </a:p>
        </p:txBody>
      </p:sp>
      <p:sp>
        <p:nvSpPr>
          <p:cNvPr id="6" name="Slide Number Placeholder 5">
            <a:extLst>
              <a:ext uri="{FF2B5EF4-FFF2-40B4-BE49-F238E27FC236}">
                <a16:creationId xmlns:a16="http://schemas.microsoft.com/office/drawing/2014/main" id="{CF070E7A-D920-43C8-B8B9-A04D4A4CA04F}"/>
              </a:ext>
            </a:extLst>
          </p:cNvPr>
          <p:cNvSpPr>
            <a:spLocks noGrp="1"/>
          </p:cNvSpPr>
          <p:nvPr>
            <p:ph type="sldNum" sz="quarter" idx="4294967295"/>
          </p:nvPr>
        </p:nvSpPr>
        <p:spPr>
          <a:xfrm>
            <a:off x="11726863" y="6276975"/>
            <a:ext cx="465137" cy="400050"/>
          </a:xfrm>
        </p:spPr>
        <p:txBody>
          <a:bodyPr/>
          <a:lstStyle/>
          <a:p>
            <a:fld id="{32415FDE-045E-41A0-ABC2-F5FD0B681EED}" type="slidenum">
              <a:rPr lang="en-GB" smtClean="0"/>
              <a:t>42</a:t>
            </a:fld>
            <a:endParaRPr lang="en-GB"/>
          </a:p>
        </p:txBody>
      </p:sp>
    </p:spTree>
    <p:extLst>
      <p:ext uri="{BB962C8B-B14F-4D97-AF65-F5344CB8AC3E}">
        <p14:creationId xmlns:p14="http://schemas.microsoft.com/office/powerpoint/2010/main" val="1819674156"/>
      </p:ext>
    </p:extLst>
  </p:cSld>
  <p:clrMapOvr>
    <a:overrideClrMapping bg1="lt1" tx1="dk1" bg2="lt2" tx2="dk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F0B3A6F-1831-4300-AF98-419A10BCD3F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E01CC547-6DF9-45B4-B25E-78602374EF77}"/>
              </a:ext>
            </a:extLst>
          </p:cNvPr>
          <p:cNvSpPr>
            <a:spLocks noGrp="1"/>
          </p:cNvSpPr>
          <p:nvPr>
            <p:ph type="ctrTitle"/>
          </p:nvPr>
        </p:nvSpPr>
        <p:spPr>
          <a:gradFill flip="none" rotWithShape="1">
            <a:gsLst>
              <a:gs pos="84400">
                <a:schemeClr val="accent1">
                  <a:lumMod val="75000"/>
                  <a:alpha val="82000"/>
                </a:schemeClr>
              </a:gs>
              <a:gs pos="0">
                <a:schemeClr val="accent1">
                  <a:lumMod val="75000"/>
                  <a:shade val="30000"/>
                  <a:satMod val="115000"/>
                  <a:alpha val="50000"/>
                </a:schemeClr>
              </a:gs>
              <a:gs pos="50000">
                <a:schemeClr val="accent1">
                  <a:lumMod val="75000"/>
                  <a:shade val="67500"/>
                  <a:satMod val="115000"/>
                </a:schemeClr>
              </a:gs>
              <a:gs pos="100000">
                <a:schemeClr val="accent1">
                  <a:lumMod val="75000"/>
                  <a:shade val="100000"/>
                  <a:satMod val="115000"/>
                </a:schemeClr>
              </a:gs>
            </a:gsLst>
            <a:lin ang="18900000" scaled="1"/>
            <a:tileRect/>
          </a:gradFill>
        </p:spPr>
        <p:txBody>
          <a:bodyPr/>
          <a:lstStyle/>
          <a:p>
            <a:r>
              <a:rPr lang="en-GB" dirty="0"/>
              <a:t>Coding Basics in Python</a:t>
            </a:r>
          </a:p>
        </p:txBody>
      </p:sp>
      <p:sp>
        <p:nvSpPr>
          <p:cNvPr id="4" name="Subtitle 3">
            <a:extLst>
              <a:ext uri="{FF2B5EF4-FFF2-40B4-BE49-F238E27FC236}">
                <a16:creationId xmlns:a16="http://schemas.microsoft.com/office/drawing/2014/main" id="{D0841E9D-E921-4D25-9657-110A9EDFC60C}"/>
              </a:ext>
            </a:extLst>
          </p:cNvPr>
          <p:cNvSpPr>
            <a:spLocks noGrp="1"/>
          </p:cNvSpPr>
          <p:nvPr>
            <p:ph type="subTitle" idx="1"/>
          </p:nvPr>
        </p:nvSpPr>
        <p:spPr/>
        <p:txBody>
          <a:bodyPr/>
          <a:lstStyle/>
          <a:p>
            <a:endParaRPr lang="en-GB" dirty="0"/>
          </a:p>
        </p:txBody>
      </p:sp>
      <p:sp>
        <p:nvSpPr>
          <p:cNvPr id="5" name="Footer Placeholder 4">
            <a:extLst>
              <a:ext uri="{FF2B5EF4-FFF2-40B4-BE49-F238E27FC236}">
                <a16:creationId xmlns:a16="http://schemas.microsoft.com/office/drawing/2014/main" id="{FCA414D0-A720-41AC-B89C-34F0BDA508C2}"/>
              </a:ext>
            </a:extLst>
          </p:cNvPr>
          <p:cNvSpPr>
            <a:spLocks noGrp="1"/>
          </p:cNvSpPr>
          <p:nvPr>
            <p:ph type="ftr" sz="quarter" idx="11"/>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2EC2003A-6D01-495E-AECB-16673A65E42F}"/>
              </a:ext>
            </a:extLst>
          </p:cNvPr>
          <p:cNvSpPr>
            <a:spLocks noGrp="1"/>
          </p:cNvSpPr>
          <p:nvPr>
            <p:ph type="sldNum" sz="quarter" idx="12"/>
          </p:nvPr>
        </p:nvSpPr>
        <p:spPr/>
        <p:txBody>
          <a:bodyPr/>
          <a:lstStyle/>
          <a:p>
            <a:fld id="{32415FDE-045E-41A0-ABC2-F5FD0B681EED}" type="slidenum">
              <a:rPr lang="en-GB" smtClean="0"/>
              <a:t>43</a:t>
            </a:fld>
            <a:endParaRPr lang="en-GB"/>
          </a:p>
        </p:txBody>
      </p:sp>
    </p:spTree>
    <p:extLst>
      <p:ext uri="{BB962C8B-B14F-4D97-AF65-F5344CB8AC3E}">
        <p14:creationId xmlns:p14="http://schemas.microsoft.com/office/powerpoint/2010/main" val="3885647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F0B3A6F-1831-4300-AF98-419A10BCD3F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E01CC547-6DF9-45B4-B25E-78602374EF77}"/>
              </a:ext>
            </a:extLst>
          </p:cNvPr>
          <p:cNvSpPr>
            <a:spLocks noGrp="1"/>
          </p:cNvSpPr>
          <p:nvPr>
            <p:ph type="ctrTitle"/>
          </p:nvPr>
        </p:nvSpPr>
        <p:spPr>
          <a:gradFill flip="none" rotWithShape="1">
            <a:gsLst>
              <a:gs pos="84400">
                <a:schemeClr val="accent1">
                  <a:lumMod val="75000"/>
                  <a:alpha val="82000"/>
                </a:schemeClr>
              </a:gs>
              <a:gs pos="0">
                <a:schemeClr val="accent1">
                  <a:lumMod val="75000"/>
                  <a:shade val="30000"/>
                  <a:satMod val="115000"/>
                  <a:alpha val="50000"/>
                </a:schemeClr>
              </a:gs>
              <a:gs pos="50000">
                <a:schemeClr val="accent1">
                  <a:lumMod val="75000"/>
                  <a:shade val="67500"/>
                  <a:satMod val="115000"/>
                </a:schemeClr>
              </a:gs>
              <a:gs pos="100000">
                <a:schemeClr val="accent1">
                  <a:lumMod val="75000"/>
                  <a:shade val="100000"/>
                  <a:satMod val="115000"/>
                </a:schemeClr>
              </a:gs>
            </a:gsLst>
            <a:lin ang="18900000" scaled="1"/>
            <a:tileRect/>
          </a:gradFill>
        </p:spPr>
        <p:txBody>
          <a:bodyPr/>
          <a:lstStyle/>
          <a:p>
            <a:r>
              <a:rPr lang="en-GB" dirty="0"/>
              <a:t>Why are we learning coding?</a:t>
            </a:r>
          </a:p>
        </p:txBody>
      </p:sp>
      <p:sp>
        <p:nvSpPr>
          <p:cNvPr id="4" name="Subtitle 3">
            <a:extLst>
              <a:ext uri="{FF2B5EF4-FFF2-40B4-BE49-F238E27FC236}">
                <a16:creationId xmlns:a16="http://schemas.microsoft.com/office/drawing/2014/main" id="{D0841E9D-E921-4D25-9657-110A9EDFC60C}"/>
              </a:ext>
            </a:extLst>
          </p:cNvPr>
          <p:cNvSpPr>
            <a:spLocks noGrp="1"/>
          </p:cNvSpPr>
          <p:nvPr>
            <p:ph type="subTitle" idx="1"/>
          </p:nvPr>
        </p:nvSpPr>
        <p:spPr/>
        <p:txBody>
          <a:bodyPr/>
          <a:lstStyle/>
          <a:p>
            <a:endParaRPr lang="en-GB"/>
          </a:p>
        </p:txBody>
      </p:sp>
      <p:sp>
        <p:nvSpPr>
          <p:cNvPr id="5" name="Footer Placeholder 4">
            <a:extLst>
              <a:ext uri="{FF2B5EF4-FFF2-40B4-BE49-F238E27FC236}">
                <a16:creationId xmlns:a16="http://schemas.microsoft.com/office/drawing/2014/main" id="{FCA414D0-A720-41AC-B89C-34F0BDA508C2}"/>
              </a:ext>
            </a:extLst>
          </p:cNvPr>
          <p:cNvSpPr>
            <a:spLocks noGrp="1"/>
          </p:cNvSpPr>
          <p:nvPr>
            <p:ph type="ftr" sz="quarter" idx="11"/>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2EC2003A-6D01-495E-AECB-16673A65E42F}"/>
              </a:ext>
            </a:extLst>
          </p:cNvPr>
          <p:cNvSpPr>
            <a:spLocks noGrp="1"/>
          </p:cNvSpPr>
          <p:nvPr>
            <p:ph type="sldNum" sz="quarter" idx="12"/>
          </p:nvPr>
        </p:nvSpPr>
        <p:spPr/>
        <p:txBody>
          <a:bodyPr/>
          <a:lstStyle/>
          <a:p>
            <a:fld id="{32415FDE-045E-41A0-ABC2-F5FD0B681EED}" type="slidenum">
              <a:rPr lang="en-GB" smtClean="0"/>
              <a:t>5</a:t>
            </a:fld>
            <a:endParaRPr lang="en-GB"/>
          </a:p>
        </p:txBody>
      </p:sp>
    </p:spTree>
    <p:extLst>
      <p:ext uri="{BB962C8B-B14F-4D97-AF65-F5344CB8AC3E}">
        <p14:creationId xmlns:p14="http://schemas.microsoft.com/office/powerpoint/2010/main" val="3202188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239F7E-23A3-4088-B468-6F87E3F96073}"/>
              </a:ext>
            </a:extLst>
          </p:cNvPr>
          <p:cNvSpPr>
            <a:spLocks noGrp="1"/>
          </p:cNvSpPr>
          <p:nvPr>
            <p:ph type="title"/>
          </p:nvPr>
        </p:nvSpPr>
        <p:spPr/>
        <p:txBody>
          <a:bodyPr/>
          <a:lstStyle/>
          <a:p>
            <a:r>
              <a:rPr lang="en-GB" dirty="0"/>
              <a:t>Current tools used by ONS</a:t>
            </a:r>
          </a:p>
        </p:txBody>
      </p:sp>
      <p:sp>
        <p:nvSpPr>
          <p:cNvPr id="7" name="Text Placeholder 6">
            <a:extLst>
              <a:ext uri="{FF2B5EF4-FFF2-40B4-BE49-F238E27FC236}">
                <a16:creationId xmlns:a16="http://schemas.microsoft.com/office/drawing/2014/main" id="{AA854569-B844-4A58-86A2-96555B75202E}"/>
              </a:ext>
            </a:extLst>
          </p:cNvPr>
          <p:cNvSpPr>
            <a:spLocks noGrp="1"/>
          </p:cNvSpPr>
          <p:nvPr>
            <p:ph type="body" sz="quarter" idx="32"/>
          </p:nvPr>
        </p:nvSpPr>
        <p:spPr/>
        <p:txBody>
          <a:bodyPr/>
          <a:lstStyle/>
          <a:p>
            <a:r>
              <a:rPr lang="en-GB" dirty="0"/>
              <a:t>The main tools being used are:</a:t>
            </a:r>
          </a:p>
        </p:txBody>
      </p:sp>
      <p:sp>
        <p:nvSpPr>
          <p:cNvPr id="6" name="Content Placeholder 5">
            <a:extLst>
              <a:ext uri="{FF2B5EF4-FFF2-40B4-BE49-F238E27FC236}">
                <a16:creationId xmlns:a16="http://schemas.microsoft.com/office/drawing/2014/main" id="{DBE6E44C-3D3F-4E4E-85AF-CCE253E9BDBD}"/>
              </a:ext>
            </a:extLst>
          </p:cNvPr>
          <p:cNvSpPr>
            <a:spLocks noGrp="1"/>
          </p:cNvSpPr>
          <p:nvPr>
            <p:ph idx="1"/>
          </p:nvPr>
        </p:nvSpPr>
        <p:spPr/>
        <p:txBody>
          <a:bodyPr/>
          <a:lstStyle/>
          <a:p>
            <a:pPr marL="0" indent="0">
              <a:buNone/>
            </a:pPr>
            <a:endParaRPr lang="en-GB" dirty="0"/>
          </a:p>
          <a:p>
            <a:r>
              <a:rPr lang="en-GB" dirty="0"/>
              <a:t>Microsoft Excel</a:t>
            </a:r>
          </a:p>
          <a:p>
            <a:pPr lvl="1"/>
            <a:r>
              <a:rPr lang="en-GB" dirty="0"/>
              <a:t>A spreadsheet that features calculation, graphing tools, pivot tables and a macro programming language (VBA).</a:t>
            </a:r>
          </a:p>
          <a:p>
            <a:pPr lvl="1"/>
            <a:endParaRPr lang="en-GB" dirty="0"/>
          </a:p>
          <a:p>
            <a:r>
              <a:rPr lang="en-GB" dirty="0"/>
              <a:t>SPSS (Statistical Package for Social Sciences)</a:t>
            </a:r>
          </a:p>
          <a:p>
            <a:pPr lvl="1"/>
            <a:r>
              <a:rPr lang="en-GB" dirty="0"/>
              <a:t>A software package for interactive, or batched, statistical analysis.</a:t>
            </a:r>
          </a:p>
          <a:p>
            <a:pPr lvl="1"/>
            <a:endParaRPr lang="en-GB" dirty="0"/>
          </a:p>
          <a:p>
            <a:r>
              <a:rPr lang="en-GB" dirty="0"/>
              <a:t>SAS (Statistical Analysis System)</a:t>
            </a:r>
          </a:p>
          <a:p>
            <a:pPr lvl="1"/>
            <a:r>
              <a:rPr lang="en-GB" dirty="0"/>
              <a:t>A statistical software suite for advanced statistical analytics.</a:t>
            </a:r>
          </a:p>
          <a:p>
            <a:pPr lvl="1"/>
            <a:endParaRPr lang="en-GB" dirty="0"/>
          </a:p>
          <a:p>
            <a:endParaRPr lang="en-GB" dirty="0"/>
          </a:p>
        </p:txBody>
      </p:sp>
      <p:sp>
        <p:nvSpPr>
          <p:cNvPr id="13" name="Footer Placeholder 12">
            <a:extLst>
              <a:ext uri="{FF2B5EF4-FFF2-40B4-BE49-F238E27FC236}">
                <a16:creationId xmlns:a16="http://schemas.microsoft.com/office/drawing/2014/main" id="{9F0D5346-7ECF-45F6-A295-5BC1EAEDCE4F}"/>
              </a:ext>
            </a:extLst>
          </p:cNvPr>
          <p:cNvSpPr>
            <a:spLocks noGrp="1"/>
          </p:cNvSpPr>
          <p:nvPr>
            <p:ph type="ftr" sz="quarter" idx="12"/>
          </p:nvPr>
        </p:nvSpPr>
        <p:spPr/>
        <p:txBody>
          <a:bodyPr/>
          <a:lstStyle/>
          <a:p>
            <a:r>
              <a:rPr lang="en-GB"/>
              <a:t>Prices: Fundamentals of Coding</a:t>
            </a:r>
          </a:p>
        </p:txBody>
      </p:sp>
      <p:sp>
        <p:nvSpPr>
          <p:cNvPr id="14" name="Slide Number Placeholder 13">
            <a:extLst>
              <a:ext uri="{FF2B5EF4-FFF2-40B4-BE49-F238E27FC236}">
                <a16:creationId xmlns:a16="http://schemas.microsoft.com/office/drawing/2014/main" id="{020B0EAB-2F20-482F-A018-5E9050940743}"/>
              </a:ext>
            </a:extLst>
          </p:cNvPr>
          <p:cNvSpPr>
            <a:spLocks noGrp="1"/>
          </p:cNvSpPr>
          <p:nvPr>
            <p:ph type="sldNum" sz="quarter" idx="33"/>
          </p:nvPr>
        </p:nvSpPr>
        <p:spPr/>
        <p:txBody>
          <a:bodyPr/>
          <a:lstStyle/>
          <a:p>
            <a:fld id="{32415FDE-045E-41A0-ABC2-F5FD0B681EED}" type="slidenum">
              <a:rPr lang="en-GB" smtClean="0"/>
              <a:t>6</a:t>
            </a:fld>
            <a:endParaRPr lang="en-GB"/>
          </a:p>
        </p:txBody>
      </p:sp>
    </p:spTree>
    <p:extLst>
      <p:ext uri="{BB962C8B-B14F-4D97-AF65-F5344CB8AC3E}">
        <p14:creationId xmlns:p14="http://schemas.microsoft.com/office/powerpoint/2010/main" val="265679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E98A-9687-4FD1-94B9-8976953F312B}"/>
              </a:ext>
            </a:extLst>
          </p:cNvPr>
          <p:cNvSpPr>
            <a:spLocks noGrp="1"/>
          </p:cNvSpPr>
          <p:nvPr>
            <p:ph type="title"/>
          </p:nvPr>
        </p:nvSpPr>
        <p:spPr/>
        <p:txBody>
          <a:bodyPr/>
          <a:lstStyle/>
          <a:p>
            <a:r>
              <a:rPr lang="en-GB" dirty="0"/>
              <a:t>Current tools used by ONS</a:t>
            </a:r>
          </a:p>
        </p:txBody>
      </p:sp>
      <p:sp>
        <p:nvSpPr>
          <p:cNvPr id="3" name="Text Placeholder 2">
            <a:extLst>
              <a:ext uri="{FF2B5EF4-FFF2-40B4-BE49-F238E27FC236}">
                <a16:creationId xmlns:a16="http://schemas.microsoft.com/office/drawing/2014/main" id="{3AA0A46B-24E8-42BF-BCF0-7F3959D35D1F}"/>
              </a:ext>
            </a:extLst>
          </p:cNvPr>
          <p:cNvSpPr>
            <a:spLocks noGrp="1"/>
          </p:cNvSpPr>
          <p:nvPr>
            <p:ph type="body" sz="quarter" idx="32"/>
          </p:nvPr>
        </p:nvSpPr>
        <p:spPr/>
        <p:txBody>
          <a:bodyPr/>
          <a:lstStyle/>
          <a:p>
            <a:r>
              <a:rPr lang="en-GB" dirty="0"/>
              <a:t>Why these technologies are being phased out for production systems:</a:t>
            </a:r>
          </a:p>
        </p:txBody>
      </p:sp>
      <p:sp>
        <p:nvSpPr>
          <p:cNvPr id="4" name="Content Placeholder 3">
            <a:extLst>
              <a:ext uri="{FF2B5EF4-FFF2-40B4-BE49-F238E27FC236}">
                <a16:creationId xmlns:a16="http://schemas.microsoft.com/office/drawing/2014/main" id="{7815DD08-50DF-4D29-9A20-817C8A656C23}"/>
              </a:ext>
            </a:extLst>
          </p:cNvPr>
          <p:cNvSpPr>
            <a:spLocks noGrp="1"/>
          </p:cNvSpPr>
          <p:nvPr>
            <p:ph idx="1"/>
          </p:nvPr>
        </p:nvSpPr>
        <p:spPr/>
        <p:txBody>
          <a:bodyPr/>
          <a:lstStyle/>
          <a:p>
            <a:pPr marL="0" indent="0">
              <a:buNone/>
            </a:pPr>
            <a:r>
              <a:rPr lang="en-GB" u="sng" dirty="0"/>
              <a:t>SAS and SPSS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u="sng" dirty="0"/>
              <a:t>Excel</a:t>
            </a:r>
          </a:p>
        </p:txBody>
      </p:sp>
      <p:sp>
        <p:nvSpPr>
          <p:cNvPr id="5" name="TextBox 4">
            <a:extLst>
              <a:ext uri="{FF2B5EF4-FFF2-40B4-BE49-F238E27FC236}">
                <a16:creationId xmlns:a16="http://schemas.microsoft.com/office/drawing/2014/main" id="{3C55E4D9-40BC-4151-ACDA-8FFE203B6B73}"/>
              </a:ext>
            </a:extLst>
          </p:cNvPr>
          <p:cNvSpPr txBox="1"/>
          <p:nvPr/>
        </p:nvSpPr>
        <p:spPr>
          <a:xfrm>
            <a:off x="606489" y="2145334"/>
            <a:ext cx="1950098" cy="923330"/>
          </a:xfrm>
          <a:prstGeom prst="rect">
            <a:avLst/>
          </a:prstGeom>
          <a:noFill/>
        </p:spPr>
        <p:txBody>
          <a:bodyPr wrap="square" rtlCol="0">
            <a:spAutoFit/>
          </a:bodyPr>
          <a:lstStyle/>
          <a:p>
            <a:r>
              <a:rPr lang="en-GB" dirty="0"/>
              <a:t>Not necessarily compatible with DAP</a:t>
            </a:r>
          </a:p>
        </p:txBody>
      </p:sp>
      <p:sp>
        <p:nvSpPr>
          <p:cNvPr id="6" name="TextBox 5">
            <a:extLst>
              <a:ext uri="{FF2B5EF4-FFF2-40B4-BE49-F238E27FC236}">
                <a16:creationId xmlns:a16="http://schemas.microsoft.com/office/drawing/2014/main" id="{335208A3-A80E-44BA-970E-99BFDFE98B64}"/>
              </a:ext>
            </a:extLst>
          </p:cNvPr>
          <p:cNvSpPr txBox="1"/>
          <p:nvPr/>
        </p:nvSpPr>
        <p:spPr>
          <a:xfrm>
            <a:off x="4379166" y="2422333"/>
            <a:ext cx="1950098" cy="369332"/>
          </a:xfrm>
          <a:prstGeom prst="rect">
            <a:avLst/>
          </a:prstGeom>
          <a:noFill/>
        </p:spPr>
        <p:txBody>
          <a:bodyPr wrap="square" rtlCol="0">
            <a:spAutoFit/>
          </a:bodyPr>
          <a:lstStyle/>
          <a:p>
            <a:r>
              <a:rPr lang="en-GB" dirty="0"/>
              <a:t>Expensive Licenses</a:t>
            </a:r>
          </a:p>
        </p:txBody>
      </p:sp>
      <p:sp>
        <p:nvSpPr>
          <p:cNvPr id="7" name="TextBox 6">
            <a:extLst>
              <a:ext uri="{FF2B5EF4-FFF2-40B4-BE49-F238E27FC236}">
                <a16:creationId xmlns:a16="http://schemas.microsoft.com/office/drawing/2014/main" id="{B4A38C9F-9546-44B3-AAB3-3F3D1C33FEED}"/>
              </a:ext>
            </a:extLst>
          </p:cNvPr>
          <p:cNvSpPr txBox="1"/>
          <p:nvPr/>
        </p:nvSpPr>
        <p:spPr>
          <a:xfrm>
            <a:off x="8151844" y="2006835"/>
            <a:ext cx="1950098" cy="1200329"/>
          </a:xfrm>
          <a:prstGeom prst="rect">
            <a:avLst/>
          </a:prstGeom>
          <a:noFill/>
        </p:spPr>
        <p:txBody>
          <a:bodyPr wrap="square" rtlCol="0">
            <a:spAutoFit/>
          </a:bodyPr>
          <a:lstStyle/>
          <a:p>
            <a:r>
              <a:rPr lang="en-GB" dirty="0"/>
              <a:t>Limited customisation options and non-functional outputs</a:t>
            </a:r>
          </a:p>
        </p:txBody>
      </p:sp>
      <p:sp>
        <p:nvSpPr>
          <p:cNvPr id="8" name="Arrow: Down 7">
            <a:extLst>
              <a:ext uri="{FF2B5EF4-FFF2-40B4-BE49-F238E27FC236}">
                <a16:creationId xmlns:a16="http://schemas.microsoft.com/office/drawing/2014/main" id="{DAEEF44C-C187-4737-8D20-45021D21F7DF}"/>
              </a:ext>
            </a:extLst>
          </p:cNvPr>
          <p:cNvSpPr/>
          <p:nvPr/>
        </p:nvSpPr>
        <p:spPr>
          <a:xfrm>
            <a:off x="3066341" y="2155683"/>
            <a:ext cx="606490" cy="774481"/>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A6DB92FE-A079-4EE4-BD37-7992422BD684}"/>
              </a:ext>
            </a:extLst>
          </p:cNvPr>
          <p:cNvSpPr/>
          <p:nvPr/>
        </p:nvSpPr>
        <p:spPr>
          <a:xfrm>
            <a:off x="7035599" y="2132156"/>
            <a:ext cx="606490" cy="774481"/>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635BF64C-D8F5-41EE-8AD1-0DA3C40847A4}"/>
              </a:ext>
            </a:extLst>
          </p:cNvPr>
          <p:cNvSpPr txBox="1"/>
          <p:nvPr/>
        </p:nvSpPr>
        <p:spPr>
          <a:xfrm>
            <a:off x="606489" y="4473006"/>
            <a:ext cx="1950098" cy="923330"/>
          </a:xfrm>
          <a:prstGeom prst="rect">
            <a:avLst/>
          </a:prstGeom>
          <a:noFill/>
        </p:spPr>
        <p:txBody>
          <a:bodyPr wrap="square" rtlCol="0">
            <a:spAutoFit/>
          </a:bodyPr>
          <a:lstStyle/>
          <a:p>
            <a:r>
              <a:rPr lang="en-GB" dirty="0"/>
              <a:t>Struggles to handle large data volumes</a:t>
            </a:r>
          </a:p>
        </p:txBody>
      </p:sp>
      <p:sp>
        <p:nvSpPr>
          <p:cNvPr id="11" name="TextBox 10">
            <a:extLst>
              <a:ext uri="{FF2B5EF4-FFF2-40B4-BE49-F238E27FC236}">
                <a16:creationId xmlns:a16="http://schemas.microsoft.com/office/drawing/2014/main" id="{36385A11-A89D-478D-B0AD-F7E6A963BA53}"/>
              </a:ext>
            </a:extLst>
          </p:cNvPr>
          <p:cNvSpPr txBox="1"/>
          <p:nvPr/>
        </p:nvSpPr>
        <p:spPr>
          <a:xfrm>
            <a:off x="4431723" y="4473006"/>
            <a:ext cx="1950098" cy="923330"/>
          </a:xfrm>
          <a:prstGeom prst="rect">
            <a:avLst/>
          </a:prstGeom>
          <a:noFill/>
        </p:spPr>
        <p:txBody>
          <a:bodyPr wrap="square" rtlCol="0">
            <a:spAutoFit/>
          </a:bodyPr>
          <a:lstStyle/>
          <a:p>
            <a:r>
              <a:rPr lang="en-GB" dirty="0"/>
              <a:t>Not kept pace with technological advancements</a:t>
            </a:r>
          </a:p>
        </p:txBody>
      </p:sp>
      <p:sp>
        <p:nvSpPr>
          <p:cNvPr id="12" name="TextBox 11">
            <a:extLst>
              <a:ext uri="{FF2B5EF4-FFF2-40B4-BE49-F238E27FC236}">
                <a16:creationId xmlns:a16="http://schemas.microsoft.com/office/drawing/2014/main" id="{34CE6D28-5CE1-408D-91D0-BA4AED27B772}"/>
              </a:ext>
            </a:extLst>
          </p:cNvPr>
          <p:cNvSpPr txBox="1"/>
          <p:nvPr/>
        </p:nvSpPr>
        <p:spPr>
          <a:xfrm>
            <a:off x="8151844" y="4611506"/>
            <a:ext cx="1950098" cy="646331"/>
          </a:xfrm>
          <a:prstGeom prst="rect">
            <a:avLst/>
          </a:prstGeom>
          <a:noFill/>
        </p:spPr>
        <p:txBody>
          <a:bodyPr wrap="square" rtlCol="0">
            <a:spAutoFit/>
          </a:bodyPr>
          <a:lstStyle/>
          <a:p>
            <a:r>
              <a:rPr lang="en-GB" dirty="0"/>
              <a:t>Primitive scripting language</a:t>
            </a:r>
          </a:p>
        </p:txBody>
      </p:sp>
      <p:sp>
        <p:nvSpPr>
          <p:cNvPr id="13" name="Arrow: Down 12">
            <a:extLst>
              <a:ext uri="{FF2B5EF4-FFF2-40B4-BE49-F238E27FC236}">
                <a16:creationId xmlns:a16="http://schemas.microsoft.com/office/drawing/2014/main" id="{BD46690B-3E5E-4682-B29D-08652B4FD9E2}"/>
              </a:ext>
            </a:extLst>
          </p:cNvPr>
          <p:cNvSpPr/>
          <p:nvPr/>
        </p:nvSpPr>
        <p:spPr>
          <a:xfrm>
            <a:off x="3066341" y="4547430"/>
            <a:ext cx="606490" cy="774481"/>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Arrow: Down 13">
            <a:extLst>
              <a:ext uri="{FF2B5EF4-FFF2-40B4-BE49-F238E27FC236}">
                <a16:creationId xmlns:a16="http://schemas.microsoft.com/office/drawing/2014/main" id="{FE97717D-5912-46C0-B1EE-1352231AF53C}"/>
              </a:ext>
            </a:extLst>
          </p:cNvPr>
          <p:cNvSpPr/>
          <p:nvPr/>
        </p:nvSpPr>
        <p:spPr>
          <a:xfrm>
            <a:off x="7035599" y="4523903"/>
            <a:ext cx="606490" cy="774481"/>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ooter Placeholder 14">
            <a:extLst>
              <a:ext uri="{FF2B5EF4-FFF2-40B4-BE49-F238E27FC236}">
                <a16:creationId xmlns:a16="http://schemas.microsoft.com/office/drawing/2014/main" id="{E3F33028-F731-4233-A7CA-3556401886AF}"/>
              </a:ext>
            </a:extLst>
          </p:cNvPr>
          <p:cNvSpPr>
            <a:spLocks noGrp="1"/>
          </p:cNvSpPr>
          <p:nvPr>
            <p:ph type="ftr" sz="quarter" idx="12"/>
          </p:nvPr>
        </p:nvSpPr>
        <p:spPr/>
        <p:txBody>
          <a:bodyPr/>
          <a:lstStyle/>
          <a:p>
            <a:r>
              <a:rPr lang="en-GB"/>
              <a:t>Prices: Fundamentals of Coding</a:t>
            </a:r>
          </a:p>
        </p:txBody>
      </p:sp>
      <p:sp>
        <p:nvSpPr>
          <p:cNvPr id="16" name="Slide Number Placeholder 15">
            <a:extLst>
              <a:ext uri="{FF2B5EF4-FFF2-40B4-BE49-F238E27FC236}">
                <a16:creationId xmlns:a16="http://schemas.microsoft.com/office/drawing/2014/main" id="{EA4B6970-9B80-4EAE-AF25-4277DC04B388}"/>
              </a:ext>
            </a:extLst>
          </p:cNvPr>
          <p:cNvSpPr>
            <a:spLocks noGrp="1"/>
          </p:cNvSpPr>
          <p:nvPr>
            <p:ph type="sldNum" sz="quarter" idx="33"/>
          </p:nvPr>
        </p:nvSpPr>
        <p:spPr/>
        <p:txBody>
          <a:bodyPr/>
          <a:lstStyle/>
          <a:p>
            <a:fld id="{32415FDE-045E-41A0-ABC2-F5FD0B681EED}" type="slidenum">
              <a:rPr lang="en-GB" smtClean="0"/>
              <a:t>7</a:t>
            </a:fld>
            <a:endParaRPr lang="en-GB"/>
          </a:p>
        </p:txBody>
      </p:sp>
    </p:spTree>
    <p:extLst>
      <p:ext uri="{BB962C8B-B14F-4D97-AF65-F5344CB8AC3E}">
        <p14:creationId xmlns:p14="http://schemas.microsoft.com/office/powerpoint/2010/main" val="2567011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3888E-2BA9-4C7A-8A1A-C5FA79FEFD86}"/>
              </a:ext>
            </a:extLst>
          </p:cNvPr>
          <p:cNvSpPr>
            <a:spLocks noGrp="1"/>
          </p:cNvSpPr>
          <p:nvPr>
            <p:ph type="title"/>
          </p:nvPr>
        </p:nvSpPr>
        <p:spPr/>
        <p:txBody>
          <a:bodyPr/>
          <a:lstStyle/>
          <a:p>
            <a:r>
              <a:rPr lang="en-GB" dirty="0"/>
              <a:t>Why is it useful to know some coding fundamentals? </a:t>
            </a:r>
          </a:p>
        </p:txBody>
      </p:sp>
      <p:sp>
        <p:nvSpPr>
          <p:cNvPr id="3" name="Text Placeholder 2">
            <a:extLst>
              <a:ext uri="{FF2B5EF4-FFF2-40B4-BE49-F238E27FC236}">
                <a16:creationId xmlns:a16="http://schemas.microsoft.com/office/drawing/2014/main" id="{0E1E4648-C2D4-409D-9E10-8D582CDEC4F3}"/>
              </a:ext>
            </a:extLst>
          </p:cNvPr>
          <p:cNvSpPr>
            <a:spLocks noGrp="1"/>
          </p:cNvSpPr>
          <p:nvPr>
            <p:ph type="body" sz="quarter" idx="32"/>
          </p:nvPr>
        </p:nvSpPr>
        <p:spPr/>
        <p:txBody>
          <a:bodyPr/>
          <a:lstStyle/>
          <a:p>
            <a:endParaRPr lang="en-GB" dirty="0"/>
          </a:p>
        </p:txBody>
      </p:sp>
      <p:sp>
        <p:nvSpPr>
          <p:cNvPr id="4" name="Content Placeholder 3">
            <a:extLst>
              <a:ext uri="{FF2B5EF4-FFF2-40B4-BE49-F238E27FC236}">
                <a16:creationId xmlns:a16="http://schemas.microsoft.com/office/drawing/2014/main" id="{FADF5D75-7C3C-49A8-89B8-981ADFC38303}"/>
              </a:ext>
            </a:extLst>
          </p:cNvPr>
          <p:cNvSpPr>
            <a:spLocks noGrp="1"/>
          </p:cNvSpPr>
          <p:nvPr>
            <p:ph idx="1"/>
          </p:nvPr>
        </p:nvSpPr>
        <p:spPr/>
        <p:txBody>
          <a:bodyPr/>
          <a:lstStyle/>
          <a:p>
            <a:endParaRPr lang="en-GB" dirty="0"/>
          </a:p>
          <a:p>
            <a:r>
              <a:rPr lang="en-GB" dirty="0"/>
              <a:t>You can recognise where there might be opportunity to automate repetitive and time consuming tasks</a:t>
            </a:r>
          </a:p>
          <a:p>
            <a:r>
              <a:rPr lang="en-GB" dirty="0"/>
              <a:t>You can communicate with specialists about potential solutions more easily</a:t>
            </a:r>
          </a:p>
          <a:p>
            <a:r>
              <a:rPr lang="en-GB" dirty="0"/>
              <a:t>You can modify and interact with existing solutions that have been built by a specialist</a:t>
            </a:r>
          </a:p>
          <a:p>
            <a:r>
              <a:rPr lang="en-GB" dirty="0"/>
              <a:t>You can make use of libraries or cookbooks that have been developed by others</a:t>
            </a:r>
          </a:p>
          <a:p>
            <a:r>
              <a:rPr lang="en-GB" dirty="0"/>
              <a:t>You can craft some of your own solutions to your problems</a:t>
            </a:r>
          </a:p>
          <a:p>
            <a:endParaRPr lang="en-GB" dirty="0"/>
          </a:p>
        </p:txBody>
      </p:sp>
      <p:sp>
        <p:nvSpPr>
          <p:cNvPr id="7" name="Footer Placeholder 6">
            <a:extLst>
              <a:ext uri="{FF2B5EF4-FFF2-40B4-BE49-F238E27FC236}">
                <a16:creationId xmlns:a16="http://schemas.microsoft.com/office/drawing/2014/main" id="{CDF91DD6-2262-4EE5-8A2C-36312714285F}"/>
              </a:ext>
            </a:extLst>
          </p:cNvPr>
          <p:cNvSpPr>
            <a:spLocks noGrp="1"/>
          </p:cNvSpPr>
          <p:nvPr>
            <p:ph type="ftr" sz="quarter" idx="12"/>
          </p:nvPr>
        </p:nvSpPr>
        <p:spPr/>
        <p:txBody>
          <a:bodyPr/>
          <a:lstStyle/>
          <a:p>
            <a:r>
              <a:rPr lang="en-GB"/>
              <a:t>Prices: Fundamentals of Coding</a:t>
            </a:r>
          </a:p>
        </p:txBody>
      </p:sp>
      <p:sp>
        <p:nvSpPr>
          <p:cNvPr id="8" name="Slide Number Placeholder 7">
            <a:extLst>
              <a:ext uri="{FF2B5EF4-FFF2-40B4-BE49-F238E27FC236}">
                <a16:creationId xmlns:a16="http://schemas.microsoft.com/office/drawing/2014/main" id="{F5BFA1A6-A1F5-49D6-BD30-2A2D2260E9F1}"/>
              </a:ext>
            </a:extLst>
          </p:cNvPr>
          <p:cNvSpPr>
            <a:spLocks noGrp="1"/>
          </p:cNvSpPr>
          <p:nvPr>
            <p:ph type="sldNum" sz="quarter" idx="33"/>
          </p:nvPr>
        </p:nvSpPr>
        <p:spPr/>
        <p:txBody>
          <a:bodyPr/>
          <a:lstStyle/>
          <a:p>
            <a:fld id="{32415FDE-045E-41A0-ABC2-F5FD0B681EED}" type="slidenum">
              <a:rPr lang="en-GB" smtClean="0"/>
              <a:t>8</a:t>
            </a:fld>
            <a:endParaRPr lang="en-GB"/>
          </a:p>
        </p:txBody>
      </p:sp>
      <p:sp>
        <p:nvSpPr>
          <p:cNvPr id="9" name="TextBox 8">
            <a:extLst>
              <a:ext uri="{FF2B5EF4-FFF2-40B4-BE49-F238E27FC236}">
                <a16:creationId xmlns:a16="http://schemas.microsoft.com/office/drawing/2014/main" id="{06DAE737-E7F5-4949-AF16-AC5E593CDDFE}"/>
              </a:ext>
            </a:extLst>
          </p:cNvPr>
          <p:cNvSpPr txBox="1"/>
          <p:nvPr/>
        </p:nvSpPr>
        <p:spPr>
          <a:xfrm>
            <a:off x="606489" y="4495601"/>
            <a:ext cx="1950098" cy="923330"/>
          </a:xfrm>
          <a:prstGeom prst="rect">
            <a:avLst/>
          </a:prstGeom>
          <a:noFill/>
        </p:spPr>
        <p:txBody>
          <a:bodyPr wrap="square" rtlCol="0">
            <a:spAutoFit/>
          </a:bodyPr>
          <a:lstStyle/>
          <a:p>
            <a:r>
              <a:rPr lang="en-GB" dirty="0"/>
              <a:t>Make use of exciting open-source tools</a:t>
            </a:r>
          </a:p>
        </p:txBody>
      </p:sp>
      <p:sp>
        <p:nvSpPr>
          <p:cNvPr id="10" name="TextBox 9">
            <a:extLst>
              <a:ext uri="{FF2B5EF4-FFF2-40B4-BE49-F238E27FC236}">
                <a16:creationId xmlns:a16="http://schemas.microsoft.com/office/drawing/2014/main" id="{FE12C82B-B997-4CA9-8AA1-CEB8F06B9F52}"/>
              </a:ext>
            </a:extLst>
          </p:cNvPr>
          <p:cNvSpPr txBox="1"/>
          <p:nvPr/>
        </p:nvSpPr>
        <p:spPr>
          <a:xfrm>
            <a:off x="4431723" y="4495601"/>
            <a:ext cx="1950098" cy="923330"/>
          </a:xfrm>
          <a:prstGeom prst="rect">
            <a:avLst/>
          </a:prstGeom>
          <a:noFill/>
        </p:spPr>
        <p:txBody>
          <a:bodyPr wrap="square" rtlCol="0">
            <a:spAutoFit/>
          </a:bodyPr>
          <a:lstStyle/>
          <a:p>
            <a:r>
              <a:rPr lang="en-GB" dirty="0"/>
              <a:t>Reduce copying errors from human error</a:t>
            </a:r>
          </a:p>
        </p:txBody>
      </p:sp>
      <p:sp>
        <p:nvSpPr>
          <p:cNvPr id="11" name="TextBox 10">
            <a:extLst>
              <a:ext uri="{FF2B5EF4-FFF2-40B4-BE49-F238E27FC236}">
                <a16:creationId xmlns:a16="http://schemas.microsoft.com/office/drawing/2014/main" id="{87DBA2B5-6069-4325-ADF4-7B0180F0C48C}"/>
              </a:ext>
            </a:extLst>
          </p:cNvPr>
          <p:cNvSpPr txBox="1"/>
          <p:nvPr/>
        </p:nvSpPr>
        <p:spPr>
          <a:xfrm>
            <a:off x="8151844" y="4495601"/>
            <a:ext cx="1950098" cy="923330"/>
          </a:xfrm>
          <a:prstGeom prst="rect">
            <a:avLst/>
          </a:prstGeom>
          <a:noFill/>
        </p:spPr>
        <p:txBody>
          <a:bodyPr wrap="square" rtlCol="0">
            <a:spAutoFit/>
          </a:bodyPr>
          <a:lstStyle/>
          <a:p>
            <a:r>
              <a:rPr lang="en-GB" dirty="0"/>
              <a:t>More time to dedicate to more interesting work</a:t>
            </a:r>
          </a:p>
        </p:txBody>
      </p:sp>
      <p:sp>
        <p:nvSpPr>
          <p:cNvPr id="12" name="Arrow: Down 11">
            <a:extLst>
              <a:ext uri="{FF2B5EF4-FFF2-40B4-BE49-F238E27FC236}">
                <a16:creationId xmlns:a16="http://schemas.microsoft.com/office/drawing/2014/main" id="{04E33C5B-D7ED-4973-BC0E-CA9B94338B14}"/>
              </a:ext>
            </a:extLst>
          </p:cNvPr>
          <p:cNvSpPr/>
          <p:nvPr/>
        </p:nvSpPr>
        <p:spPr>
          <a:xfrm flipV="1">
            <a:off x="3066341" y="4547430"/>
            <a:ext cx="606490" cy="774481"/>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13" name="Arrow: Down 12">
            <a:extLst>
              <a:ext uri="{FF2B5EF4-FFF2-40B4-BE49-F238E27FC236}">
                <a16:creationId xmlns:a16="http://schemas.microsoft.com/office/drawing/2014/main" id="{DB900B3D-030C-4B12-A285-91E4E03AF10C}"/>
              </a:ext>
            </a:extLst>
          </p:cNvPr>
          <p:cNvSpPr/>
          <p:nvPr/>
        </p:nvSpPr>
        <p:spPr>
          <a:xfrm flipV="1">
            <a:off x="7035599" y="4523903"/>
            <a:ext cx="606490" cy="774481"/>
          </a:xfrm>
          <a:prstGeom prst="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80580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F0B3A6F-1831-4300-AF98-419A10BCD3F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E01CC547-6DF9-45B4-B25E-78602374EF77}"/>
              </a:ext>
            </a:extLst>
          </p:cNvPr>
          <p:cNvSpPr>
            <a:spLocks noGrp="1"/>
          </p:cNvSpPr>
          <p:nvPr>
            <p:ph type="ctrTitle"/>
          </p:nvPr>
        </p:nvSpPr>
        <p:spPr>
          <a:gradFill flip="none" rotWithShape="1">
            <a:gsLst>
              <a:gs pos="84400">
                <a:schemeClr val="accent1">
                  <a:lumMod val="75000"/>
                  <a:alpha val="82000"/>
                </a:schemeClr>
              </a:gs>
              <a:gs pos="0">
                <a:schemeClr val="accent1">
                  <a:lumMod val="75000"/>
                  <a:shade val="30000"/>
                  <a:satMod val="115000"/>
                  <a:alpha val="50000"/>
                </a:schemeClr>
              </a:gs>
              <a:gs pos="50000">
                <a:schemeClr val="accent1">
                  <a:lumMod val="75000"/>
                  <a:shade val="67500"/>
                  <a:satMod val="115000"/>
                </a:schemeClr>
              </a:gs>
              <a:gs pos="100000">
                <a:schemeClr val="accent1">
                  <a:lumMod val="75000"/>
                  <a:shade val="100000"/>
                  <a:satMod val="115000"/>
                </a:schemeClr>
              </a:gs>
            </a:gsLst>
            <a:lin ang="18900000" scaled="1"/>
            <a:tileRect/>
          </a:gradFill>
        </p:spPr>
        <p:txBody>
          <a:bodyPr/>
          <a:lstStyle/>
          <a:p>
            <a:r>
              <a:rPr lang="en-GB" dirty="0"/>
              <a:t>Computer Science 101</a:t>
            </a:r>
          </a:p>
        </p:txBody>
      </p:sp>
      <p:sp>
        <p:nvSpPr>
          <p:cNvPr id="4" name="Subtitle 3">
            <a:extLst>
              <a:ext uri="{FF2B5EF4-FFF2-40B4-BE49-F238E27FC236}">
                <a16:creationId xmlns:a16="http://schemas.microsoft.com/office/drawing/2014/main" id="{D0841E9D-E921-4D25-9657-110A9EDFC60C}"/>
              </a:ext>
            </a:extLst>
          </p:cNvPr>
          <p:cNvSpPr>
            <a:spLocks noGrp="1"/>
          </p:cNvSpPr>
          <p:nvPr>
            <p:ph type="subTitle" idx="1"/>
          </p:nvPr>
        </p:nvSpPr>
        <p:spPr/>
        <p:txBody>
          <a:bodyPr/>
          <a:lstStyle/>
          <a:p>
            <a:endParaRPr lang="en-GB" dirty="0"/>
          </a:p>
        </p:txBody>
      </p:sp>
      <p:sp>
        <p:nvSpPr>
          <p:cNvPr id="5" name="Footer Placeholder 4">
            <a:extLst>
              <a:ext uri="{FF2B5EF4-FFF2-40B4-BE49-F238E27FC236}">
                <a16:creationId xmlns:a16="http://schemas.microsoft.com/office/drawing/2014/main" id="{FCA414D0-A720-41AC-B89C-34F0BDA508C2}"/>
              </a:ext>
            </a:extLst>
          </p:cNvPr>
          <p:cNvSpPr>
            <a:spLocks noGrp="1"/>
          </p:cNvSpPr>
          <p:nvPr>
            <p:ph type="ftr" sz="quarter" idx="11"/>
          </p:nvPr>
        </p:nvSpPr>
        <p:spPr/>
        <p:txBody>
          <a:bodyPr/>
          <a:lstStyle/>
          <a:p>
            <a:r>
              <a:rPr lang="en-GB"/>
              <a:t>Prices: Fundamentals of Coding</a:t>
            </a:r>
          </a:p>
        </p:txBody>
      </p:sp>
      <p:sp>
        <p:nvSpPr>
          <p:cNvPr id="6" name="Slide Number Placeholder 5">
            <a:extLst>
              <a:ext uri="{FF2B5EF4-FFF2-40B4-BE49-F238E27FC236}">
                <a16:creationId xmlns:a16="http://schemas.microsoft.com/office/drawing/2014/main" id="{2EC2003A-6D01-495E-AECB-16673A65E42F}"/>
              </a:ext>
            </a:extLst>
          </p:cNvPr>
          <p:cNvSpPr>
            <a:spLocks noGrp="1"/>
          </p:cNvSpPr>
          <p:nvPr>
            <p:ph type="sldNum" sz="quarter" idx="12"/>
          </p:nvPr>
        </p:nvSpPr>
        <p:spPr/>
        <p:txBody>
          <a:bodyPr/>
          <a:lstStyle/>
          <a:p>
            <a:fld id="{32415FDE-045E-41A0-ABC2-F5FD0B681EED}" type="slidenum">
              <a:rPr lang="en-GB" smtClean="0"/>
              <a:t>9</a:t>
            </a:fld>
            <a:endParaRPr lang="en-GB"/>
          </a:p>
        </p:txBody>
      </p:sp>
    </p:spTree>
    <p:extLst>
      <p:ext uri="{BB962C8B-B14F-4D97-AF65-F5344CB8AC3E}">
        <p14:creationId xmlns:p14="http://schemas.microsoft.com/office/powerpoint/2010/main" val="3053693030"/>
      </p:ext>
    </p:extLst>
  </p:cSld>
  <p:clrMapOvr>
    <a:masterClrMapping/>
  </p:clrMapOvr>
</p:sld>
</file>

<file path=ppt/theme/theme1.xml><?xml version="1.0" encoding="utf-8"?>
<a:theme xmlns:a="http://schemas.openxmlformats.org/drawingml/2006/main" name="tf16411253">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7032_TF16411253.potx" id="{5C094736-29EC-496F-8144-C71724F75EF5}" vid="{F519BBFC-4B6A-4855-9B32-0A798C5877C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themeOverride>
</file>

<file path=docProps/app.xml><?xml version="1.0" encoding="utf-8"?>
<Properties xmlns="http://schemas.openxmlformats.org/officeDocument/2006/extended-properties" xmlns:vt="http://schemas.openxmlformats.org/officeDocument/2006/docPropsVTypes">
  <Template/>
  <TotalTime>1913</TotalTime>
  <Words>3949</Words>
  <Application>Microsoft Office PowerPoint</Application>
  <PresentationFormat>Widescreen</PresentationFormat>
  <Paragraphs>510</Paragraphs>
  <Slides>43</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Calibri Light</vt:lpstr>
      <vt:lpstr>Cambria Math</vt:lpstr>
      <vt:lpstr>Corbel</vt:lpstr>
      <vt:lpstr>Times New Roman</vt:lpstr>
      <vt:lpstr>tf16411253</vt:lpstr>
      <vt:lpstr>Fundamentals of Coding</vt:lpstr>
      <vt:lpstr>Course Objectives</vt:lpstr>
      <vt:lpstr>What we’re learning today</vt:lpstr>
      <vt:lpstr>Future learning</vt:lpstr>
      <vt:lpstr>Why are we learning coding?</vt:lpstr>
      <vt:lpstr>Current tools used by ONS</vt:lpstr>
      <vt:lpstr>Current tools used by ONS</vt:lpstr>
      <vt:lpstr>Why is it useful to know some coding fundamentals? </vt:lpstr>
      <vt:lpstr>Computer Science 101</vt:lpstr>
      <vt:lpstr>Glossary of Terms</vt:lpstr>
      <vt:lpstr>PowerPoint Presentation</vt:lpstr>
      <vt:lpstr>Glossary of Terms</vt:lpstr>
      <vt:lpstr>Types of Character Encoding</vt:lpstr>
      <vt:lpstr>Glossary of Terms</vt:lpstr>
      <vt:lpstr>Algorithms in real life</vt:lpstr>
      <vt:lpstr>Glossary of Terms</vt:lpstr>
      <vt:lpstr>File System / Path Concepts</vt:lpstr>
      <vt:lpstr>PowerPoint Presentation</vt:lpstr>
      <vt:lpstr>Glossary of Terms</vt:lpstr>
      <vt:lpstr>Types of Programming Language</vt:lpstr>
      <vt:lpstr>Types of Programming Language</vt:lpstr>
      <vt:lpstr>Programming Paradigms</vt:lpstr>
      <vt:lpstr>Glossary of Terms</vt:lpstr>
      <vt:lpstr>Programming Constructs</vt:lpstr>
      <vt:lpstr>Glossary of Terms</vt:lpstr>
      <vt:lpstr>Introduction to Data Types</vt:lpstr>
      <vt:lpstr>Introduction to Data Types</vt:lpstr>
      <vt:lpstr>Introduction to Data Types</vt:lpstr>
      <vt:lpstr>Introduction to Data Types</vt:lpstr>
      <vt:lpstr>Scope and Namespace</vt:lpstr>
      <vt:lpstr>Pointers and Aliasing</vt:lpstr>
      <vt:lpstr>Python </vt:lpstr>
      <vt:lpstr>What is Python?</vt:lpstr>
      <vt:lpstr>What can Python do?</vt:lpstr>
      <vt:lpstr>Why would we use Python?</vt:lpstr>
      <vt:lpstr>Python Syntax</vt:lpstr>
      <vt:lpstr>Anaconda</vt:lpstr>
      <vt:lpstr>Python relevance for Prices</vt:lpstr>
      <vt:lpstr>Comparison to R</vt:lpstr>
      <vt:lpstr>End of Session 1</vt:lpstr>
      <vt:lpstr>Coming Up</vt:lpstr>
      <vt:lpstr>Thank  You</vt:lpstr>
      <vt:lpstr>Coding Basics in Python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Coding</dc:title>
  <dc:creator>Edmunds, Mitchell</dc:creator>
  <cp:lastModifiedBy>Edmunds, Mitchell</cp:lastModifiedBy>
  <cp:revision>56</cp:revision>
  <dcterms:created xsi:type="dcterms:W3CDTF">2019-10-07T11:21:27Z</dcterms:created>
  <dcterms:modified xsi:type="dcterms:W3CDTF">2019-10-22T07:31:22Z</dcterms:modified>
</cp:coreProperties>
</file>